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handoutMasterIdLst>
    <p:handoutMasterId r:id="rId25"/>
  </p:handoutMasterIdLst>
  <p:sldIdLst>
    <p:sldId id="320" r:id="rId2"/>
    <p:sldId id="256" r:id="rId3"/>
    <p:sldId id="321" r:id="rId4"/>
    <p:sldId id="322" r:id="rId5"/>
    <p:sldId id="323" r:id="rId6"/>
    <p:sldId id="325" r:id="rId7"/>
    <p:sldId id="326" r:id="rId8"/>
    <p:sldId id="327" r:id="rId9"/>
    <p:sldId id="328" r:id="rId10"/>
    <p:sldId id="347" r:id="rId11"/>
    <p:sldId id="348" r:id="rId12"/>
    <p:sldId id="329" r:id="rId13"/>
    <p:sldId id="330" r:id="rId14"/>
    <p:sldId id="338" r:id="rId15"/>
    <p:sldId id="334" r:id="rId16"/>
    <p:sldId id="341" r:id="rId17"/>
    <p:sldId id="335" r:id="rId18"/>
    <p:sldId id="346" r:id="rId19"/>
    <p:sldId id="333" r:id="rId20"/>
    <p:sldId id="331" r:id="rId21"/>
    <p:sldId id="340" r:id="rId22"/>
    <p:sldId id="324" r:id="rId23"/>
  </p:sldIdLst>
  <p:sldSz cx="9144000" cy="6858000" type="screen4x3"/>
  <p:notesSz cx="6669088" cy="9928225"/>
  <p:defaultTextStyle>
    <a:defPPr>
      <a:defRPr lang="fr-FR"/>
    </a:defPPr>
    <a:lvl1pPr algn="r"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r"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r"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r"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r"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a:srgbClr val="DDDDDD"/>
    <a:srgbClr val="000000"/>
    <a:srgbClr val="0000FF"/>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793" autoAdjust="0"/>
  </p:normalViewPr>
  <p:slideViewPr>
    <p:cSldViewPr snapToGrid="0">
      <p:cViewPr varScale="1">
        <p:scale>
          <a:sx n="87" d="100"/>
          <a:sy n="87"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752" y="-84"/>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D1D4A1E-8920-4887-998C-9ECB27FD5497}"/>
              </a:ext>
            </a:extLst>
          </p:cNvPr>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de-DE" altLang="en-US"/>
          </a:p>
        </p:txBody>
      </p:sp>
      <p:sp>
        <p:nvSpPr>
          <p:cNvPr id="65539" name="Rectangle 3">
            <a:extLst>
              <a:ext uri="{FF2B5EF4-FFF2-40B4-BE49-F238E27FC236}">
                <a16:creationId xmlns:a16="http://schemas.microsoft.com/office/drawing/2014/main" id="{AFD668F6-D9D9-428C-BF9D-292AE9A56090}"/>
              </a:ext>
            </a:extLst>
          </p:cNvPr>
          <p:cNvSpPr>
            <a:spLocks noGrp="1" noChangeArrowheads="1"/>
          </p:cNvSpPr>
          <p:nvPr>
            <p:ph type="dt" sz="quarter" idx="1"/>
          </p:nvPr>
        </p:nvSpPr>
        <p:spPr bwMode="auto">
          <a:xfrm>
            <a:off x="377825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en-US"/>
          </a:p>
        </p:txBody>
      </p:sp>
      <p:sp>
        <p:nvSpPr>
          <p:cNvPr id="65540" name="Rectangle 4">
            <a:extLst>
              <a:ext uri="{FF2B5EF4-FFF2-40B4-BE49-F238E27FC236}">
                <a16:creationId xmlns:a16="http://schemas.microsoft.com/office/drawing/2014/main" id="{31E27703-DFBA-4FC8-8D12-56C1E82F6DB0}"/>
              </a:ext>
            </a:extLst>
          </p:cNvPr>
          <p:cNvSpPr>
            <a:spLocks noGrp="1" noChangeArrowheads="1"/>
          </p:cNvSpPr>
          <p:nvPr>
            <p:ph type="ftr" sz="quarter" idx="2"/>
          </p:nvPr>
        </p:nvSpPr>
        <p:spPr bwMode="auto">
          <a:xfrm>
            <a:off x="0" y="9431338"/>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de-DE" altLang="en-US"/>
          </a:p>
        </p:txBody>
      </p:sp>
      <p:sp>
        <p:nvSpPr>
          <p:cNvPr id="65541" name="Rectangle 5">
            <a:extLst>
              <a:ext uri="{FF2B5EF4-FFF2-40B4-BE49-F238E27FC236}">
                <a16:creationId xmlns:a16="http://schemas.microsoft.com/office/drawing/2014/main" id="{7ACC5FA5-28E4-4A4A-86D7-288C9AA26B33}"/>
              </a:ext>
            </a:extLst>
          </p:cNvPr>
          <p:cNvSpPr>
            <a:spLocks noGrp="1" noChangeArrowheads="1"/>
          </p:cNvSpPr>
          <p:nvPr>
            <p:ph type="sldNum" sz="quarter" idx="3"/>
          </p:nvPr>
        </p:nvSpPr>
        <p:spPr bwMode="auto">
          <a:xfrm>
            <a:off x="3778250" y="9431338"/>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A7F477D5-C5FB-46B0-8DED-60D7228E421C}" type="slidenum">
              <a:rPr lang="de-DE" altLang="en-US"/>
              <a:pPr/>
              <a:t>‹#›</a:t>
            </a:fld>
            <a:endParaRPr lang="de-DE"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BDFE070-5961-4AD2-B0B4-5B0184BD7730}"/>
              </a:ext>
            </a:extLst>
          </p:cNvPr>
          <p:cNvSpPr>
            <a:spLocks noGrp="1" noChangeArrowheads="1"/>
          </p:cNvSpPr>
          <p:nvPr>
            <p:ph type="hdr" sz="quarter"/>
          </p:nvPr>
        </p:nvSpPr>
        <p:spPr bwMode="auto">
          <a:xfrm>
            <a:off x="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en-US"/>
          </a:p>
        </p:txBody>
      </p:sp>
      <p:sp>
        <p:nvSpPr>
          <p:cNvPr id="5123" name="Rectangle 3">
            <a:extLst>
              <a:ext uri="{FF2B5EF4-FFF2-40B4-BE49-F238E27FC236}">
                <a16:creationId xmlns:a16="http://schemas.microsoft.com/office/drawing/2014/main" id="{19DEACFF-EBC5-4EB4-88D3-706A9A612C82}"/>
              </a:ext>
            </a:extLst>
          </p:cNvPr>
          <p:cNvSpPr>
            <a:spLocks noGrp="1" noChangeArrowheads="1"/>
          </p:cNvSpPr>
          <p:nvPr>
            <p:ph type="dt" idx="1"/>
          </p:nvPr>
        </p:nvSpPr>
        <p:spPr bwMode="auto">
          <a:xfrm>
            <a:off x="3778250" y="0"/>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124" name="Rectangle 4">
            <a:extLst>
              <a:ext uri="{FF2B5EF4-FFF2-40B4-BE49-F238E27FC236}">
                <a16:creationId xmlns:a16="http://schemas.microsoft.com/office/drawing/2014/main" id="{AAFB45DE-1A95-4B33-AA84-63231A1542B1}"/>
              </a:ext>
            </a:extLst>
          </p:cNvPr>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B99E37EA-7117-41C2-BDFD-7159C7058234}"/>
              </a:ext>
            </a:extLst>
          </p:cNvPr>
          <p:cNvSpPr>
            <a:spLocks noGrp="1" noChangeArrowheads="1"/>
          </p:cNvSpPr>
          <p:nvPr>
            <p:ph type="body" sz="quarter" idx="3"/>
          </p:nvPr>
        </p:nvSpPr>
        <p:spPr bwMode="auto">
          <a:xfrm>
            <a:off x="889000" y="4714875"/>
            <a:ext cx="4891088" cy="446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5126" name="Rectangle 6">
            <a:extLst>
              <a:ext uri="{FF2B5EF4-FFF2-40B4-BE49-F238E27FC236}">
                <a16:creationId xmlns:a16="http://schemas.microsoft.com/office/drawing/2014/main" id="{2BBF228E-9047-4688-A159-1013E03BB230}"/>
              </a:ext>
            </a:extLst>
          </p:cNvPr>
          <p:cNvSpPr>
            <a:spLocks noGrp="1" noChangeArrowheads="1"/>
          </p:cNvSpPr>
          <p:nvPr>
            <p:ph type="ftr" sz="quarter" idx="4"/>
          </p:nvPr>
        </p:nvSpPr>
        <p:spPr bwMode="auto">
          <a:xfrm>
            <a:off x="0" y="9431338"/>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en-US"/>
          </a:p>
        </p:txBody>
      </p:sp>
      <p:sp>
        <p:nvSpPr>
          <p:cNvPr id="5127" name="Rectangle 7">
            <a:extLst>
              <a:ext uri="{FF2B5EF4-FFF2-40B4-BE49-F238E27FC236}">
                <a16:creationId xmlns:a16="http://schemas.microsoft.com/office/drawing/2014/main" id="{0CCDC2F5-DEA1-4F43-8D5C-3A84E4651223}"/>
              </a:ext>
            </a:extLst>
          </p:cNvPr>
          <p:cNvSpPr>
            <a:spLocks noGrp="1" noChangeArrowheads="1"/>
          </p:cNvSpPr>
          <p:nvPr>
            <p:ph type="sldNum" sz="quarter" idx="5"/>
          </p:nvPr>
        </p:nvSpPr>
        <p:spPr bwMode="auto">
          <a:xfrm>
            <a:off x="3778250" y="9431338"/>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66C7E729-C6D2-4944-80FD-238D003AF2F7}"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ranslate.academic.ru/combination%20resonance/ru/xx/"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anslate.academic.ru/combination%20resonance/ru/x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translate.academic.ru/combination%20resonance/ru/xx/"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ranslate.academic.ru/combination%20resonance/ru/x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Mathematical Models in Pure and Applied Mathematics:</a:t>
            </a:r>
          </a:p>
          <a:p>
            <a:r>
              <a:rPr lang="en-US" sz="1200" b="1" kern="1200" dirty="0">
                <a:solidFill>
                  <a:schemeClr val="tx1"/>
                </a:solidFill>
                <a:effectLst/>
                <a:latin typeface="Times New Roman" panose="02020603050405020304" pitchFamily="18" charset="0"/>
                <a:ea typeface="+mn-ea"/>
                <a:cs typeface="+mn-cs"/>
              </a:rPr>
              <a:t>Are They Completely the Same?</a:t>
            </a:r>
            <a:endParaRPr lang="en-US" sz="1200" kern="1200" dirty="0">
              <a:solidFill>
                <a:schemeClr val="tx1"/>
              </a:solidFill>
              <a:effectLst/>
              <a:latin typeface="Times New Roman" panose="02020603050405020304" pitchFamily="18" charset="0"/>
              <a:ea typeface="+mn-ea"/>
              <a:cs typeface="+mn-cs"/>
            </a:endParaRPr>
          </a:p>
          <a:p>
            <a:r>
              <a:rPr lang="en-US" sz="1200" b="1" kern="1200" dirty="0">
                <a:solidFill>
                  <a:schemeClr val="tx1"/>
                </a:solidFill>
                <a:effectLst/>
                <a:latin typeface="Times New Roman" panose="02020603050405020304" pitchFamily="18" charset="0"/>
                <a:ea typeface="+mn-ea"/>
                <a:cs typeface="+mn-cs"/>
              </a:rPr>
              <a:t>Andrianov  I.V., RWTH Aachen University</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A pure mathematician may say anything he pleases, but an applied mathematician must be at least partially sane.</a:t>
            </a:r>
          </a:p>
          <a:p>
            <a:endParaRPr lang="en-US" dirty="0"/>
          </a:p>
        </p:txBody>
      </p:sp>
      <p:sp>
        <p:nvSpPr>
          <p:cNvPr id="4" name="Slide Number Placeholder 3"/>
          <p:cNvSpPr>
            <a:spLocks noGrp="1"/>
          </p:cNvSpPr>
          <p:nvPr>
            <p:ph type="sldNum" sz="quarter" idx="5"/>
          </p:nvPr>
        </p:nvSpPr>
        <p:spPr/>
        <p:txBody>
          <a:bodyPr/>
          <a:lstStyle/>
          <a:p>
            <a:fld id="{66C7E729-C6D2-4944-80FD-238D003AF2F7}" type="slidenum">
              <a:rPr lang="en-GB" altLang="en-US" smtClean="0"/>
              <a:pPr/>
              <a:t>1</a:t>
            </a:fld>
            <a:endParaRPr lang="en-GB" altLang="en-US"/>
          </a:p>
        </p:txBody>
      </p:sp>
    </p:spTree>
    <p:extLst>
      <p:ext uri="{BB962C8B-B14F-4D97-AF65-F5344CB8AC3E}">
        <p14:creationId xmlns:p14="http://schemas.microsoft.com/office/powerpoint/2010/main" val="2079591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10</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1992436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11</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1288736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12</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2838819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13</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237650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14</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80922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15</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3687510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16</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2356113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17</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3960784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18</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187389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19</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33011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2</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20</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88070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21</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637839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Mathematical Models in Pure and Applied Mathematics:</a:t>
            </a:r>
          </a:p>
          <a:p>
            <a:r>
              <a:rPr lang="en-US" sz="1200" b="1" kern="1200" dirty="0">
                <a:solidFill>
                  <a:schemeClr val="tx1"/>
                </a:solidFill>
                <a:effectLst/>
                <a:latin typeface="Times New Roman" panose="02020603050405020304" pitchFamily="18" charset="0"/>
                <a:ea typeface="+mn-ea"/>
                <a:cs typeface="+mn-cs"/>
              </a:rPr>
              <a:t>Are They Completely the Same?</a:t>
            </a:r>
            <a:endParaRPr lang="en-US" sz="1200" kern="1200" dirty="0">
              <a:solidFill>
                <a:schemeClr val="tx1"/>
              </a:solidFill>
              <a:effectLst/>
              <a:latin typeface="Times New Roman" panose="02020603050405020304" pitchFamily="18" charset="0"/>
              <a:ea typeface="+mn-ea"/>
              <a:cs typeface="+mn-cs"/>
            </a:endParaRPr>
          </a:p>
          <a:p>
            <a:r>
              <a:rPr lang="en-US" sz="1200" b="1" kern="1200" dirty="0">
                <a:solidFill>
                  <a:schemeClr val="tx1"/>
                </a:solidFill>
                <a:effectLst/>
                <a:latin typeface="Times New Roman" panose="02020603050405020304" pitchFamily="18" charset="0"/>
                <a:ea typeface="+mn-ea"/>
                <a:cs typeface="+mn-cs"/>
              </a:rPr>
              <a:t>Andrianov  I.V., RWTH Aachen University</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A pure mathematician may say anything he pleases, but an applied mathematician must be at least partially sane.</a:t>
            </a:r>
          </a:p>
          <a:p>
            <a:endParaRPr lang="en-US" dirty="0"/>
          </a:p>
        </p:txBody>
      </p:sp>
      <p:sp>
        <p:nvSpPr>
          <p:cNvPr id="4" name="Slide Number Placeholder 3"/>
          <p:cNvSpPr>
            <a:spLocks noGrp="1"/>
          </p:cNvSpPr>
          <p:nvPr>
            <p:ph type="sldNum" sz="quarter" idx="5"/>
          </p:nvPr>
        </p:nvSpPr>
        <p:spPr/>
        <p:txBody>
          <a:bodyPr/>
          <a:lstStyle/>
          <a:p>
            <a:fld id="{66C7E729-C6D2-4944-80FD-238D003AF2F7}" type="slidenum">
              <a:rPr lang="en-GB" altLang="en-US" smtClean="0"/>
              <a:pPr/>
              <a:t>22</a:t>
            </a:fld>
            <a:endParaRPr lang="en-GB" altLang="en-US"/>
          </a:p>
        </p:txBody>
      </p:sp>
    </p:spTree>
    <p:extLst>
      <p:ext uri="{BB962C8B-B14F-4D97-AF65-F5344CB8AC3E}">
        <p14:creationId xmlns:p14="http://schemas.microsoft.com/office/powerpoint/2010/main" val="3367506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3</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𝐸𝐼</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𝐹</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𝑏h</m:t>
                    </m:r>
                  </m:oMath>
                </a14:m>
                <a:r>
                  <a:rPr lang="en-US" sz="1200" kern="1200" dirty="0">
                    <a:solidFill>
                      <a:schemeClr val="tx1"/>
                    </a:solidFill>
                    <a:effectLst/>
                    <a:latin typeface="Times New Roman" panose="02020603050405020304" pitchFamily="18" charset="0"/>
                    <a:ea typeface="+mn-ea"/>
                    <a:cs typeface="+mn-cs"/>
                  </a:rPr>
                  <a:t>    (1)</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=0,</m:t>
                    </m:r>
                    <m:r>
                      <a:rPr lang="en-US" sz="1200" i="1" kern="1200">
                        <a:solidFill>
                          <a:schemeClr val="tx1"/>
                        </a:solidFill>
                        <a:effectLst/>
                        <a:latin typeface="Cambria Math" panose="02040503050406030204" pitchFamily="18" charset="0"/>
                        <a:ea typeface="+mn-ea"/>
                        <a:cs typeface="+mn-cs"/>
                      </a:rPr>
                      <m:t>𝐿</m:t>
                    </m:r>
                  </m:oMath>
                </a14:m>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𝑓</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m:t>
                        </m:r>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𝑓</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m:t>
                        </m:r>
                      </m:sup>
                      <m:e>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r>
                                  <a:rPr lang="en-US" sz="1200" i="1" kern="1200">
                                    <a:solidFill>
                                      <a:schemeClr val="tx1"/>
                                    </a:solidFill>
                                    <a:effectLst/>
                                    <a:latin typeface="Cambria Math" panose="02040503050406030204" pitchFamily="18" charset="0"/>
                                    <a:ea typeface="+mn-ea"/>
                                    <a:cs typeface="+mn-cs"/>
                                  </a:rPr>
                                  <m:t>𝑥</m:t>
                                </m:r>
                              </m:num>
                              <m:den>
                                <m:r>
                                  <a:rPr lang="en-US" sz="1200" i="1" kern="1200">
                                    <a:solidFill>
                                      <a:schemeClr val="tx1"/>
                                    </a:solidFill>
                                    <a:effectLst/>
                                    <a:latin typeface="Cambria Math" panose="02040503050406030204" pitchFamily="18" charset="0"/>
                                    <a:ea typeface="+mn-ea"/>
                                    <a:cs typeface="+mn-cs"/>
                                  </a:rPr>
                                  <m:t>𝐿</m:t>
                                </m:r>
                              </m:den>
                            </m:f>
                          </m:e>
                        </m:func>
                      </m:e>
                    </m:nary>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𝑐𝑜𝑠</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r>
                      <a:rPr lang="en-US" sz="1200" i="1" kern="1200">
                        <a:solidFill>
                          <a:schemeClr val="tx1"/>
                        </a:solidFill>
                        <a:effectLst/>
                        <a:latin typeface="Cambria Math" panose="02040503050406030204" pitchFamily="18" charset="0"/>
                        <a:ea typeface="+mn-ea"/>
                        <a:cs typeface="+mn-cs"/>
                      </a:rPr>
                      <m:t>=</m:t>
                    </m:r>
                    <m:rad>
                      <m:radPr>
                        <m:degHide m:val="on"/>
                        <m:ctrlPr>
                          <a:rPr lang="en-US" sz="1200" i="1" kern="1200">
                            <a:solidFill>
                              <a:schemeClr val="tx1"/>
                            </a:solidFill>
                            <a:effectLst/>
                            <a:latin typeface="Cambria Math" panose="02040503050406030204" pitchFamily="18" charset="0"/>
                            <a:ea typeface="+mn-ea"/>
                            <a:cs typeface="+mn-cs"/>
                          </a:rPr>
                        </m:ctrlPr>
                      </m:radPr>
                      <m:deg/>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𝑇</m:t>
                            </m:r>
                          </m:num>
                          <m:den>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den>
                        </m:f>
                      </m:e>
                    </m:rad>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num>
                      <m:den>
                        <m:r>
                          <a:rPr lang="en-US" sz="1200" i="1" kern="1200">
                            <a:solidFill>
                              <a:schemeClr val="tx1"/>
                            </a:solidFill>
                            <a:effectLst/>
                            <a:latin typeface="Cambria Math" panose="02040503050406030204" pitchFamily="18" charset="0"/>
                            <a:ea typeface="+mn-ea"/>
                            <a:cs typeface="+mn-cs"/>
                          </a:rPr>
                          <m:t>𝐿</m:t>
                        </m:r>
                      </m:den>
                    </m:f>
                  </m:oMath>
                </a14:m>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𝐸𝐼</m:t>
                        </m:r>
                      </m:num>
                      <m:den>
                        <m:r>
                          <a:rPr lang="en-US" sz="1200" i="1" kern="1200">
                            <a:solidFill>
                              <a:schemeClr val="tx1"/>
                            </a:solidFill>
                            <a:effectLst/>
                            <a:latin typeface="Cambria Math" panose="02040503050406030204" pitchFamily="18" charset="0"/>
                            <a:ea typeface="+mn-ea"/>
                            <a:cs typeface="+mn-cs"/>
                          </a:rPr>
                          <m:t>𝑇</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den>
                    </m:f>
                    <m:r>
                      <a:rPr lang="en-US" sz="1200" i="1" kern="1200">
                        <a:solidFill>
                          <a:schemeClr val="tx1"/>
                        </a:solidFill>
                        <a:effectLst/>
                        <a:latin typeface="Cambria Math" panose="02040503050406030204" pitchFamily="18" charset="0"/>
                        <a:ea typeface="+mn-ea"/>
                        <a:cs typeface="+mn-cs"/>
                      </a:rPr>
                      <m:t>&lt;&lt;1</m:t>
                    </m:r>
                  </m:oMath>
                </a14:m>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𝐸𝐼</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𝐼</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h</m:t>
                        </m:r>
                      </m:e>
                      <m:sup>
                        <m:r>
                          <a:rPr lang="en-US" sz="1200" i="1" kern="1200">
                            <a:solidFill>
                              <a:schemeClr val="tx1"/>
                            </a:solidFill>
                            <a:effectLst/>
                            <a:latin typeface="Cambria Math" panose="02040503050406030204" pitchFamily="18" charset="0"/>
                            <a:ea typeface="+mn-ea"/>
                            <a:cs typeface="+mn-cs"/>
                          </a:rPr>
                          <m:t>3</m:t>
                        </m:r>
                      </m:sup>
                    </m:sSup>
                    <m:r>
                      <a:rPr lang="en-US" sz="1200" i="1" kern="1200">
                        <a:solidFill>
                          <a:schemeClr val="tx1"/>
                        </a:solidFill>
                        <a:effectLst/>
                        <a:latin typeface="Cambria Math" panose="02040503050406030204" pitchFamily="18" charset="0"/>
                        <a:ea typeface="+mn-ea"/>
                        <a:cs typeface="+mn-cs"/>
                      </a:rPr>
                      <m:t>/12</m:t>
                    </m:r>
                  </m:oMath>
                </a14:m>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=0,</m:t>
                    </m:r>
                    <m:r>
                      <a:rPr lang="en-US" sz="1200" i="1" kern="1200">
                        <a:solidFill>
                          <a:schemeClr val="tx1"/>
                        </a:solidFill>
                        <a:effectLst/>
                        <a:latin typeface="Cambria Math" panose="02040503050406030204" pitchFamily="18" charset="0"/>
                        <a:ea typeface="+mn-ea"/>
                        <a:cs typeface="+mn-cs"/>
                      </a:rPr>
                      <m:t>𝐿</m:t>
                    </m:r>
                  </m:oMath>
                </a14:m>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r>
                      <a:rPr lang="en-US" sz="1200" i="1" kern="1200">
                        <a:solidFill>
                          <a:schemeClr val="tx1"/>
                        </a:solidFill>
                        <a:effectLst/>
                        <a:latin typeface="Cambria Math" panose="02040503050406030204" pitchFamily="18" charset="0"/>
                        <a:ea typeface="+mn-ea"/>
                        <a:cs typeface="+mn-cs"/>
                      </a:rPr>
                      <m:t>=</m:t>
                    </m:r>
                    <m:rad>
                      <m:radPr>
                        <m:degHide m:val="on"/>
                        <m:ctrlPr>
                          <a:rPr lang="en-US" sz="1200" i="1" kern="1200">
                            <a:solidFill>
                              <a:schemeClr val="tx1"/>
                            </a:solidFill>
                            <a:effectLst/>
                            <a:latin typeface="Cambria Math" panose="02040503050406030204" pitchFamily="18" charset="0"/>
                            <a:ea typeface="+mn-ea"/>
                            <a:cs typeface="+mn-cs"/>
                          </a:rPr>
                        </m:ctrlPr>
                      </m:radPr>
                      <m:deg/>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𝑇</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num>
                          <m:den>
                            <m:r>
                              <a:rPr lang="en-US" sz="1200" i="1" kern="1200">
                                <a:solidFill>
                                  <a:schemeClr val="tx1"/>
                                </a:solidFill>
                                <a:effectLst/>
                                <a:latin typeface="Cambria Math" panose="02040503050406030204" pitchFamily="18" charset="0"/>
                                <a:ea typeface="+mn-ea"/>
                                <a:cs typeface="+mn-cs"/>
                              </a:rPr>
                              <m:t>𝐸𝐼</m:t>
                            </m:r>
                          </m:den>
                        </m:f>
                      </m:e>
                    </m:rad>
                  </m:oMath>
                </a14:m>
                <a:r>
                  <a:rPr lang="en-US" sz="1200" kern="1200" dirty="0">
                    <a:solidFill>
                      <a:schemeClr val="tx1"/>
                    </a:solidFill>
                    <a:effectLst/>
                    <a:latin typeface="Times New Roman" panose="02020603050405020304" pitchFamily="18" charset="0"/>
                    <a:ea typeface="+mn-ea"/>
                    <a:cs typeface="+mn-cs"/>
                  </a:rPr>
                  <a:t>.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&lt;&lt;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𝑁</m:t>
                        </m:r>
                      </m:sup>
                      <m:e>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r>
                                  <a:rPr lang="en-US" sz="1200" i="1" kern="1200">
                                    <a:solidFill>
                                      <a:schemeClr val="tx1"/>
                                    </a:solidFill>
                                    <a:effectLst/>
                                    <a:latin typeface="Cambria Math" panose="02040503050406030204" pitchFamily="18" charset="0"/>
                                    <a:ea typeface="+mn-ea"/>
                                    <a:cs typeface="+mn-cs"/>
                                  </a:rPr>
                                  <m:t>𝑥</m:t>
                                </m:r>
                              </m:num>
                              <m:den>
                                <m:r>
                                  <a:rPr lang="en-US" sz="1200" i="1" kern="1200">
                                    <a:solidFill>
                                      <a:schemeClr val="tx1"/>
                                    </a:solidFill>
                                    <a:effectLst/>
                                    <a:latin typeface="Cambria Math" panose="02040503050406030204" pitchFamily="18" charset="0"/>
                                    <a:ea typeface="+mn-ea"/>
                                    <a:cs typeface="+mn-cs"/>
                                  </a:rPr>
                                  <m:t>𝐿</m:t>
                                </m:r>
                              </m:den>
                            </m:f>
                          </m:e>
                        </m:func>
                      </m:e>
                    </m:nary>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𝑐𝑜𝑠</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𝑁</m:t>
                    </m:r>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&gt;&gt;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𝐸𝐼</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oMath>
                </a14:m>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1</m:t>
                        </m:r>
                      </m:num>
                      <m:den>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𝑚𝑎𝑥</m:t>
                            </m:r>
                          </m:fName>
                          <m:e>
                            <m:r>
                              <a:rPr lang="en-US" sz="1200" i="1" kern="1200">
                                <a:solidFill>
                                  <a:schemeClr val="tx1"/>
                                </a:solidFill>
                                <a:effectLst/>
                                <a:latin typeface="Cambria Math" panose="02040503050406030204" pitchFamily="18" charset="0"/>
                                <a:ea typeface="+mn-ea"/>
                                <a:cs typeface="+mn-cs"/>
                              </a:rPr>
                              <m:t>(</m:t>
                            </m:r>
                          </m:e>
                        </m:func>
                        <m:r>
                          <a:rPr lang="en-US" sz="1200" i="1" kern="1200">
                            <a:solidFill>
                              <a:schemeClr val="tx1"/>
                            </a:solidFill>
                            <a:effectLst/>
                            <a:latin typeface="Cambria Math" panose="02040503050406030204" pitchFamily="18" charset="0"/>
                            <a:ea typeface="+mn-ea"/>
                            <a:cs typeface="+mn-cs"/>
                          </a:rPr>
                          <m:t>h</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𝐿</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𝐿</m:t>
                        </m:r>
                        <m:r>
                          <a:rPr lang="en-US" sz="1200" i="1" kern="1200">
                            <a:solidFill>
                              <a:schemeClr val="tx1"/>
                            </a:solidFill>
                            <a:effectLst/>
                            <a:latin typeface="Cambria Math" panose="02040503050406030204" pitchFamily="18" charset="0"/>
                            <a:ea typeface="+mn-ea"/>
                            <a:cs typeface="+mn-cs"/>
                          </a:rPr>
                          <m:t>)</m:t>
                        </m:r>
                      </m:den>
                    </m:f>
                  </m:oMath>
                </a14:m>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𝑐</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𝑢</m:t>
                        </m:r>
                      </m:e>
                      <m:sup>
                        <m:r>
                          <a:rPr lang="en-US" sz="1200" i="1" kern="1200">
                            <a:solidFill>
                              <a:schemeClr val="tx1"/>
                            </a:solidFill>
                            <a:effectLst/>
                            <a:latin typeface="Cambria Math" panose="02040503050406030204" pitchFamily="18" charset="0"/>
                            <a:ea typeface="+mn-ea"/>
                            <a:cs typeface="+mn-cs"/>
                          </a:rPr>
                          <m:t>3</m:t>
                        </m:r>
                      </m:sup>
                    </m:sSup>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𝑐</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𝐹</m:t>
                            </m:r>
                          </m:e>
                          <m:sup>
                            <m:r>
                              <a:rPr lang="en-US" sz="1200" i="1" kern="1200">
                                <a:solidFill>
                                  <a:schemeClr val="tx1"/>
                                </a:solidFill>
                                <a:effectLst/>
                                <a:latin typeface="Cambria Math" panose="02040503050406030204" pitchFamily="18" charset="0"/>
                                <a:ea typeface="+mn-ea"/>
                                <a:cs typeface="+mn-cs"/>
                              </a:rPr>
                              <m:t>2</m:t>
                            </m:r>
                          </m:sup>
                        </m:sSup>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num>
                      <m:den>
                        <m:r>
                          <a:rPr lang="en-US" sz="1200" i="1" kern="1200">
                            <a:solidFill>
                              <a:schemeClr val="tx1"/>
                            </a:solidFill>
                            <a:effectLst/>
                            <a:latin typeface="Cambria Math" panose="02040503050406030204" pitchFamily="18" charset="0"/>
                            <a:ea typeface="+mn-ea"/>
                            <a:cs typeface="+mn-cs"/>
                          </a:rPr>
                          <m:t>𝑇</m:t>
                        </m:r>
                      </m:den>
                    </m:f>
                    <m:r>
                      <a:rPr lang="en-US" sz="1200" i="1" kern="1200">
                        <a:solidFill>
                          <a:schemeClr val="tx1"/>
                        </a:solidFill>
                        <a:effectLst/>
                        <a:latin typeface="Cambria Math" panose="02040503050406030204" pitchFamily="18" charset="0"/>
                        <a:ea typeface="+mn-ea"/>
                        <a:cs typeface="+mn-cs"/>
                      </a:rPr>
                      <m:t>&lt;&lt;1</m:t>
                    </m:r>
                  </m:oMath>
                </a14:m>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3"/>
                  </a:rPr>
                  <a:t>combination</a:t>
                </a:r>
                <a:r>
                  <a:rPr lang="en-US" sz="1200" b="0" u="sng" kern="1200" dirty="0">
                    <a:solidFill>
                      <a:schemeClr val="tx1"/>
                    </a:solidFill>
                    <a:effectLst/>
                    <a:latin typeface="Times New Roman" panose="02020603050405020304" pitchFamily="18" charset="0"/>
                    <a:ea typeface="+mn-ea"/>
                    <a:cs typeface="+mn-cs"/>
                    <a:hlinkClick r:id="rId3"/>
                  </a:rPr>
                  <a:t> </a:t>
                </a:r>
                <a:r>
                  <a:rPr lang="en-US" sz="1200" b="0" u="none" strike="noStrike" kern="1200" dirty="0">
                    <a:solidFill>
                      <a:schemeClr val="tx1"/>
                    </a:solidFill>
                    <a:effectLst/>
                    <a:latin typeface="Times New Roman" panose="02020603050405020304" pitchFamily="18" charset="0"/>
                    <a:ea typeface="+mn-ea"/>
                    <a:cs typeface="+mn-cs"/>
                    <a:hlinkClick r:id="rId3"/>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oMath>
                </a14:m>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m:t>
                        </m:r>
                      </m:sub>
                    </m:sSub>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𝜆</m:t>
                        </m:r>
                      </m:sup>
                    </m:sSup>
                    <m:r>
                      <a:rPr lang="en-US" sz="1200" i="1" kern="1200">
                        <a:solidFill>
                          <a:schemeClr val="tx1"/>
                        </a:solidFill>
                        <a:effectLst/>
                        <a:latin typeface="Cambria Math" panose="02040503050406030204" pitchFamily="18" charset="0"/>
                        <a:ea typeface="+mn-ea"/>
                        <a:cs typeface="+mn-cs"/>
                      </a:rPr>
                      <m:t>𝑢</m:t>
                    </m:r>
                  </m:oMath>
                </a14:m>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oMath>
                </a14:m>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r>
                      <a:rPr lang="en-US" sz="1200" i="1" kern="1200">
                        <a:solidFill>
                          <a:schemeClr val="tx1"/>
                        </a:solidFill>
                        <a:effectLst/>
                        <a:latin typeface="Cambria Math" panose="02040503050406030204" pitchFamily="18" charset="0"/>
                        <a:ea typeface="+mn-ea"/>
                        <a:cs typeface="+mn-cs"/>
                      </a:rPr>
                      <m:t>≥−1</m:t>
                    </m:r>
                  </m:oMath>
                </a14:m>
                <a:r>
                  <a:rPr lang="en-US" sz="1200" kern="1200" dirty="0">
                    <a:solidFill>
                      <a:schemeClr val="tx1"/>
                    </a:solidFill>
                    <a:effectLst/>
                    <a:latin typeface="Times New Roman" panose="02020603050405020304" pitchFamily="18" charset="0"/>
                    <a:ea typeface="+mn-ea"/>
                    <a:cs typeface="+mn-cs"/>
                  </a:rPr>
                  <a:t>                  (12)</a:t>
                </a: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15715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4</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𝐸𝐼</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𝐹</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𝑏h</m:t>
                    </m:r>
                  </m:oMath>
                </a14:m>
                <a:r>
                  <a:rPr lang="en-US" sz="1200" kern="1200" dirty="0">
                    <a:solidFill>
                      <a:schemeClr val="tx1"/>
                    </a:solidFill>
                    <a:effectLst/>
                    <a:latin typeface="Times New Roman" panose="02020603050405020304" pitchFamily="18" charset="0"/>
                    <a:ea typeface="+mn-ea"/>
                    <a:cs typeface="+mn-cs"/>
                  </a:rPr>
                  <a:t>    (1)</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=0,</m:t>
                    </m:r>
                    <m:r>
                      <a:rPr lang="en-US" sz="1200" i="1" kern="1200">
                        <a:solidFill>
                          <a:schemeClr val="tx1"/>
                        </a:solidFill>
                        <a:effectLst/>
                        <a:latin typeface="Cambria Math" panose="02040503050406030204" pitchFamily="18" charset="0"/>
                        <a:ea typeface="+mn-ea"/>
                        <a:cs typeface="+mn-cs"/>
                      </a:rPr>
                      <m:t>𝐿</m:t>
                    </m:r>
                  </m:oMath>
                </a14:m>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𝑓</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m:t>
                        </m:r>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𝑓</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m:t>
                        </m:r>
                      </m:sup>
                      <m:e>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r>
                                  <a:rPr lang="en-US" sz="1200" i="1" kern="1200">
                                    <a:solidFill>
                                      <a:schemeClr val="tx1"/>
                                    </a:solidFill>
                                    <a:effectLst/>
                                    <a:latin typeface="Cambria Math" panose="02040503050406030204" pitchFamily="18" charset="0"/>
                                    <a:ea typeface="+mn-ea"/>
                                    <a:cs typeface="+mn-cs"/>
                                  </a:rPr>
                                  <m:t>𝑥</m:t>
                                </m:r>
                              </m:num>
                              <m:den>
                                <m:r>
                                  <a:rPr lang="en-US" sz="1200" i="1" kern="1200">
                                    <a:solidFill>
                                      <a:schemeClr val="tx1"/>
                                    </a:solidFill>
                                    <a:effectLst/>
                                    <a:latin typeface="Cambria Math" panose="02040503050406030204" pitchFamily="18" charset="0"/>
                                    <a:ea typeface="+mn-ea"/>
                                    <a:cs typeface="+mn-cs"/>
                                  </a:rPr>
                                  <m:t>𝐿</m:t>
                                </m:r>
                              </m:den>
                            </m:f>
                          </m:e>
                        </m:func>
                      </m:e>
                    </m:nary>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𝑐𝑜𝑠</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r>
                      <a:rPr lang="en-US" sz="1200" i="1" kern="1200">
                        <a:solidFill>
                          <a:schemeClr val="tx1"/>
                        </a:solidFill>
                        <a:effectLst/>
                        <a:latin typeface="Cambria Math" panose="02040503050406030204" pitchFamily="18" charset="0"/>
                        <a:ea typeface="+mn-ea"/>
                        <a:cs typeface="+mn-cs"/>
                      </a:rPr>
                      <m:t>=</m:t>
                    </m:r>
                    <m:rad>
                      <m:radPr>
                        <m:degHide m:val="on"/>
                        <m:ctrlPr>
                          <a:rPr lang="en-US" sz="1200" i="1" kern="1200">
                            <a:solidFill>
                              <a:schemeClr val="tx1"/>
                            </a:solidFill>
                            <a:effectLst/>
                            <a:latin typeface="Cambria Math" panose="02040503050406030204" pitchFamily="18" charset="0"/>
                            <a:ea typeface="+mn-ea"/>
                            <a:cs typeface="+mn-cs"/>
                          </a:rPr>
                        </m:ctrlPr>
                      </m:radPr>
                      <m:deg/>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𝑇</m:t>
                            </m:r>
                          </m:num>
                          <m:den>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den>
                        </m:f>
                      </m:e>
                    </m:rad>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num>
                      <m:den>
                        <m:r>
                          <a:rPr lang="en-US" sz="1200" i="1" kern="1200">
                            <a:solidFill>
                              <a:schemeClr val="tx1"/>
                            </a:solidFill>
                            <a:effectLst/>
                            <a:latin typeface="Cambria Math" panose="02040503050406030204" pitchFamily="18" charset="0"/>
                            <a:ea typeface="+mn-ea"/>
                            <a:cs typeface="+mn-cs"/>
                          </a:rPr>
                          <m:t>𝐿</m:t>
                        </m:r>
                      </m:den>
                    </m:f>
                  </m:oMath>
                </a14:m>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𝐸𝐼</m:t>
                        </m:r>
                      </m:num>
                      <m:den>
                        <m:r>
                          <a:rPr lang="en-US" sz="1200" i="1" kern="1200">
                            <a:solidFill>
                              <a:schemeClr val="tx1"/>
                            </a:solidFill>
                            <a:effectLst/>
                            <a:latin typeface="Cambria Math" panose="02040503050406030204" pitchFamily="18" charset="0"/>
                            <a:ea typeface="+mn-ea"/>
                            <a:cs typeface="+mn-cs"/>
                          </a:rPr>
                          <m:t>𝑇</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den>
                    </m:f>
                    <m:r>
                      <a:rPr lang="en-US" sz="1200" i="1" kern="1200">
                        <a:solidFill>
                          <a:schemeClr val="tx1"/>
                        </a:solidFill>
                        <a:effectLst/>
                        <a:latin typeface="Cambria Math" panose="02040503050406030204" pitchFamily="18" charset="0"/>
                        <a:ea typeface="+mn-ea"/>
                        <a:cs typeface="+mn-cs"/>
                      </a:rPr>
                      <m:t>&lt;&lt;1</m:t>
                    </m:r>
                  </m:oMath>
                </a14:m>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𝐸𝐼</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𝐼</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h</m:t>
                        </m:r>
                      </m:e>
                      <m:sup>
                        <m:r>
                          <a:rPr lang="en-US" sz="1200" i="1" kern="1200">
                            <a:solidFill>
                              <a:schemeClr val="tx1"/>
                            </a:solidFill>
                            <a:effectLst/>
                            <a:latin typeface="Cambria Math" panose="02040503050406030204" pitchFamily="18" charset="0"/>
                            <a:ea typeface="+mn-ea"/>
                            <a:cs typeface="+mn-cs"/>
                          </a:rPr>
                          <m:t>3</m:t>
                        </m:r>
                      </m:sup>
                    </m:sSup>
                    <m:r>
                      <a:rPr lang="en-US" sz="1200" i="1" kern="1200">
                        <a:solidFill>
                          <a:schemeClr val="tx1"/>
                        </a:solidFill>
                        <a:effectLst/>
                        <a:latin typeface="Cambria Math" panose="02040503050406030204" pitchFamily="18" charset="0"/>
                        <a:ea typeface="+mn-ea"/>
                        <a:cs typeface="+mn-cs"/>
                      </a:rPr>
                      <m:t>/12</m:t>
                    </m:r>
                  </m:oMath>
                </a14:m>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=0,</m:t>
                    </m:r>
                    <m:r>
                      <a:rPr lang="en-US" sz="1200" i="1" kern="1200">
                        <a:solidFill>
                          <a:schemeClr val="tx1"/>
                        </a:solidFill>
                        <a:effectLst/>
                        <a:latin typeface="Cambria Math" panose="02040503050406030204" pitchFamily="18" charset="0"/>
                        <a:ea typeface="+mn-ea"/>
                        <a:cs typeface="+mn-cs"/>
                      </a:rPr>
                      <m:t>𝐿</m:t>
                    </m:r>
                  </m:oMath>
                </a14:m>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r>
                      <a:rPr lang="en-US" sz="1200" i="1" kern="1200">
                        <a:solidFill>
                          <a:schemeClr val="tx1"/>
                        </a:solidFill>
                        <a:effectLst/>
                        <a:latin typeface="Cambria Math" panose="02040503050406030204" pitchFamily="18" charset="0"/>
                        <a:ea typeface="+mn-ea"/>
                        <a:cs typeface="+mn-cs"/>
                      </a:rPr>
                      <m:t>=</m:t>
                    </m:r>
                    <m:rad>
                      <m:radPr>
                        <m:degHide m:val="on"/>
                        <m:ctrlPr>
                          <a:rPr lang="en-US" sz="1200" i="1" kern="1200">
                            <a:solidFill>
                              <a:schemeClr val="tx1"/>
                            </a:solidFill>
                            <a:effectLst/>
                            <a:latin typeface="Cambria Math" panose="02040503050406030204" pitchFamily="18" charset="0"/>
                            <a:ea typeface="+mn-ea"/>
                            <a:cs typeface="+mn-cs"/>
                          </a:rPr>
                        </m:ctrlPr>
                      </m:radPr>
                      <m:deg/>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𝑇</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num>
                          <m:den>
                            <m:r>
                              <a:rPr lang="en-US" sz="1200" i="1" kern="1200">
                                <a:solidFill>
                                  <a:schemeClr val="tx1"/>
                                </a:solidFill>
                                <a:effectLst/>
                                <a:latin typeface="Cambria Math" panose="02040503050406030204" pitchFamily="18" charset="0"/>
                                <a:ea typeface="+mn-ea"/>
                                <a:cs typeface="+mn-cs"/>
                              </a:rPr>
                              <m:t>𝐸𝐼</m:t>
                            </m:r>
                          </m:den>
                        </m:f>
                      </m:e>
                    </m:rad>
                  </m:oMath>
                </a14:m>
                <a:r>
                  <a:rPr lang="en-US" sz="1200" kern="1200" dirty="0">
                    <a:solidFill>
                      <a:schemeClr val="tx1"/>
                    </a:solidFill>
                    <a:effectLst/>
                    <a:latin typeface="Times New Roman" panose="02020603050405020304" pitchFamily="18" charset="0"/>
                    <a:ea typeface="+mn-ea"/>
                    <a:cs typeface="+mn-cs"/>
                  </a:rPr>
                  <a:t>.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&lt;&lt;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𝑁</m:t>
                        </m:r>
                      </m:sup>
                      <m:e>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r>
                                  <a:rPr lang="en-US" sz="1200" i="1" kern="1200">
                                    <a:solidFill>
                                      <a:schemeClr val="tx1"/>
                                    </a:solidFill>
                                    <a:effectLst/>
                                    <a:latin typeface="Cambria Math" panose="02040503050406030204" pitchFamily="18" charset="0"/>
                                    <a:ea typeface="+mn-ea"/>
                                    <a:cs typeface="+mn-cs"/>
                                  </a:rPr>
                                  <m:t>𝑥</m:t>
                                </m:r>
                              </m:num>
                              <m:den>
                                <m:r>
                                  <a:rPr lang="en-US" sz="1200" i="1" kern="1200">
                                    <a:solidFill>
                                      <a:schemeClr val="tx1"/>
                                    </a:solidFill>
                                    <a:effectLst/>
                                    <a:latin typeface="Cambria Math" panose="02040503050406030204" pitchFamily="18" charset="0"/>
                                    <a:ea typeface="+mn-ea"/>
                                    <a:cs typeface="+mn-cs"/>
                                  </a:rPr>
                                  <m:t>𝐿</m:t>
                                </m:r>
                              </m:den>
                            </m:f>
                          </m:e>
                        </m:func>
                      </m:e>
                    </m:nary>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𝑐𝑜𝑠</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𝑁</m:t>
                    </m:r>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&gt;&gt;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𝐸𝐼</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oMath>
                </a14:m>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1</m:t>
                        </m:r>
                      </m:num>
                      <m:den>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𝑚𝑎𝑥</m:t>
                            </m:r>
                          </m:fName>
                          <m:e>
                            <m:r>
                              <a:rPr lang="en-US" sz="1200" i="1" kern="1200">
                                <a:solidFill>
                                  <a:schemeClr val="tx1"/>
                                </a:solidFill>
                                <a:effectLst/>
                                <a:latin typeface="Cambria Math" panose="02040503050406030204" pitchFamily="18" charset="0"/>
                                <a:ea typeface="+mn-ea"/>
                                <a:cs typeface="+mn-cs"/>
                              </a:rPr>
                              <m:t>(</m:t>
                            </m:r>
                          </m:e>
                        </m:func>
                        <m:r>
                          <a:rPr lang="en-US" sz="1200" i="1" kern="1200">
                            <a:solidFill>
                              <a:schemeClr val="tx1"/>
                            </a:solidFill>
                            <a:effectLst/>
                            <a:latin typeface="Cambria Math" panose="02040503050406030204" pitchFamily="18" charset="0"/>
                            <a:ea typeface="+mn-ea"/>
                            <a:cs typeface="+mn-cs"/>
                          </a:rPr>
                          <m:t>h</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𝐿</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𝐿</m:t>
                        </m:r>
                        <m:r>
                          <a:rPr lang="en-US" sz="1200" i="1" kern="1200">
                            <a:solidFill>
                              <a:schemeClr val="tx1"/>
                            </a:solidFill>
                            <a:effectLst/>
                            <a:latin typeface="Cambria Math" panose="02040503050406030204" pitchFamily="18" charset="0"/>
                            <a:ea typeface="+mn-ea"/>
                            <a:cs typeface="+mn-cs"/>
                          </a:rPr>
                          <m:t>)</m:t>
                        </m:r>
                      </m:den>
                    </m:f>
                  </m:oMath>
                </a14:m>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𝑐</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𝑢</m:t>
                        </m:r>
                      </m:e>
                      <m:sup>
                        <m:r>
                          <a:rPr lang="en-US" sz="1200" i="1" kern="1200">
                            <a:solidFill>
                              <a:schemeClr val="tx1"/>
                            </a:solidFill>
                            <a:effectLst/>
                            <a:latin typeface="Cambria Math" panose="02040503050406030204" pitchFamily="18" charset="0"/>
                            <a:ea typeface="+mn-ea"/>
                            <a:cs typeface="+mn-cs"/>
                          </a:rPr>
                          <m:t>3</m:t>
                        </m:r>
                      </m:sup>
                    </m:sSup>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𝑐</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𝐹</m:t>
                            </m:r>
                          </m:e>
                          <m:sup>
                            <m:r>
                              <a:rPr lang="en-US" sz="1200" i="1" kern="1200">
                                <a:solidFill>
                                  <a:schemeClr val="tx1"/>
                                </a:solidFill>
                                <a:effectLst/>
                                <a:latin typeface="Cambria Math" panose="02040503050406030204" pitchFamily="18" charset="0"/>
                                <a:ea typeface="+mn-ea"/>
                                <a:cs typeface="+mn-cs"/>
                              </a:rPr>
                              <m:t>2</m:t>
                            </m:r>
                          </m:sup>
                        </m:sSup>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num>
                      <m:den>
                        <m:r>
                          <a:rPr lang="en-US" sz="1200" i="1" kern="1200">
                            <a:solidFill>
                              <a:schemeClr val="tx1"/>
                            </a:solidFill>
                            <a:effectLst/>
                            <a:latin typeface="Cambria Math" panose="02040503050406030204" pitchFamily="18" charset="0"/>
                            <a:ea typeface="+mn-ea"/>
                            <a:cs typeface="+mn-cs"/>
                          </a:rPr>
                          <m:t>𝑇</m:t>
                        </m:r>
                      </m:den>
                    </m:f>
                    <m:r>
                      <a:rPr lang="en-US" sz="1200" i="1" kern="1200">
                        <a:solidFill>
                          <a:schemeClr val="tx1"/>
                        </a:solidFill>
                        <a:effectLst/>
                        <a:latin typeface="Cambria Math" panose="02040503050406030204" pitchFamily="18" charset="0"/>
                        <a:ea typeface="+mn-ea"/>
                        <a:cs typeface="+mn-cs"/>
                      </a:rPr>
                      <m:t>&lt;&lt;1</m:t>
                    </m:r>
                  </m:oMath>
                </a14:m>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3"/>
                  </a:rPr>
                  <a:t>combination</a:t>
                </a:r>
                <a:r>
                  <a:rPr lang="en-US" sz="1200" b="0" u="sng" kern="1200" dirty="0">
                    <a:solidFill>
                      <a:schemeClr val="tx1"/>
                    </a:solidFill>
                    <a:effectLst/>
                    <a:latin typeface="Times New Roman" panose="02020603050405020304" pitchFamily="18" charset="0"/>
                    <a:ea typeface="+mn-ea"/>
                    <a:cs typeface="+mn-cs"/>
                    <a:hlinkClick r:id="rId3"/>
                  </a:rPr>
                  <a:t> </a:t>
                </a:r>
                <a:r>
                  <a:rPr lang="en-US" sz="1200" b="0" u="none" strike="noStrike" kern="1200" dirty="0">
                    <a:solidFill>
                      <a:schemeClr val="tx1"/>
                    </a:solidFill>
                    <a:effectLst/>
                    <a:latin typeface="Times New Roman" panose="02020603050405020304" pitchFamily="18" charset="0"/>
                    <a:ea typeface="+mn-ea"/>
                    <a:cs typeface="+mn-cs"/>
                    <a:hlinkClick r:id="rId3"/>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oMath>
                </a14:m>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m:t>
                        </m:r>
                      </m:sub>
                    </m:sSub>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𝜆</m:t>
                        </m:r>
                      </m:sup>
                    </m:sSup>
                    <m:r>
                      <a:rPr lang="en-US" sz="1200" i="1" kern="1200">
                        <a:solidFill>
                          <a:schemeClr val="tx1"/>
                        </a:solidFill>
                        <a:effectLst/>
                        <a:latin typeface="Cambria Math" panose="02040503050406030204" pitchFamily="18" charset="0"/>
                        <a:ea typeface="+mn-ea"/>
                        <a:cs typeface="+mn-cs"/>
                      </a:rPr>
                      <m:t>𝑢</m:t>
                    </m:r>
                  </m:oMath>
                </a14:m>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oMath>
                </a14:m>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r>
                      <a:rPr lang="en-US" sz="1200" i="1" kern="1200">
                        <a:solidFill>
                          <a:schemeClr val="tx1"/>
                        </a:solidFill>
                        <a:effectLst/>
                        <a:latin typeface="Cambria Math" panose="02040503050406030204" pitchFamily="18" charset="0"/>
                        <a:ea typeface="+mn-ea"/>
                        <a:cs typeface="+mn-cs"/>
                      </a:rPr>
                      <m:t>≥−1</m:t>
                    </m:r>
                  </m:oMath>
                </a14:m>
                <a:r>
                  <a:rPr lang="en-US" sz="1200" kern="1200" dirty="0">
                    <a:solidFill>
                      <a:schemeClr val="tx1"/>
                    </a:solidFill>
                    <a:effectLst/>
                    <a:latin typeface="Times New Roman" panose="02020603050405020304" pitchFamily="18" charset="0"/>
                    <a:ea typeface="+mn-ea"/>
                    <a:cs typeface="+mn-cs"/>
                  </a:rPr>
                  <a:t>                  (12)</a:t>
                </a: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94024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5</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𝐸𝐼</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𝐹</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𝑏h</m:t>
                    </m:r>
                  </m:oMath>
                </a14:m>
                <a:r>
                  <a:rPr lang="en-US" sz="1200" kern="1200" dirty="0">
                    <a:solidFill>
                      <a:schemeClr val="tx1"/>
                    </a:solidFill>
                    <a:effectLst/>
                    <a:latin typeface="Times New Roman" panose="02020603050405020304" pitchFamily="18" charset="0"/>
                    <a:ea typeface="+mn-ea"/>
                    <a:cs typeface="+mn-cs"/>
                  </a:rPr>
                  <a:t>    (1)</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=0,</m:t>
                    </m:r>
                    <m:r>
                      <a:rPr lang="en-US" sz="1200" i="1" kern="1200">
                        <a:solidFill>
                          <a:schemeClr val="tx1"/>
                        </a:solidFill>
                        <a:effectLst/>
                        <a:latin typeface="Cambria Math" panose="02040503050406030204" pitchFamily="18" charset="0"/>
                        <a:ea typeface="+mn-ea"/>
                        <a:cs typeface="+mn-cs"/>
                      </a:rPr>
                      <m:t>𝐿</m:t>
                    </m:r>
                  </m:oMath>
                </a14:m>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𝑓</m:t>
                        </m:r>
                      </m:e>
                      <m:sub>
                        <m:r>
                          <a:rPr lang="en-US" sz="1200" i="1" kern="1200">
                            <a:solidFill>
                              <a:schemeClr val="tx1"/>
                            </a:solidFill>
                            <a:effectLst/>
                            <a:latin typeface="Cambria Math" panose="02040503050406030204" pitchFamily="18" charset="0"/>
                            <a:ea typeface="+mn-ea"/>
                            <a:cs typeface="+mn-cs"/>
                          </a:rPr>
                          <m:t>1</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m:t>
                        </m:r>
                      </m:sub>
                    </m:sSub>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𝑓</m:t>
                        </m:r>
                      </m:e>
                      <m:sub>
                        <m:r>
                          <a:rPr lang="en-US" sz="1200" i="1" kern="1200">
                            <a:solidFill>
                              <a:schemeClr val="tx1"/>
                            </a:solidFill>
                            <a:effectLst/>
                            <a:latin typeface="Cambria Math" panose="02040503050406030204" pitchFamily="18" charset="0"/>
                            <a:ea typeface="+mn-ea"/>
                            <a:cs typeface="+mn-cs"/>
                          </a:rPr>
                          <m:t>2</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m:t>
                        </m:r>
                      </m:sup>
                      <m:e>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r>
                                  <a:rPr lang="en-US" sz="1200" i="1" kern="1200">
                                    <a:solidFill>
                                      <a:schemeClr val="tx1"/>
                                    </a:solidFill>
                                    <a:effectLst/>
                                    <a:latin typeface="Cambria Math" panose="02040503050406030204" pitchFamily="18" charset="0"/>
                                    <a:ea typeface="+mn-ea"/>
                                    <a:cs typeface="+mn-cs"/>
                                  </a:rPr>
                                  <m:t>𝑥</m:t>
                                </m:r>
                              </m:num>
                              <m:den>
                                <m:r>
                                  <a:rPr lang="en-US" sz="1200" i="1" kern="1200">
                                    <a:solidFill>
                                      <a:schemeClr val="tx1"/>
                                    </a:solidFill>
                                    <a:effectLst/>
                                    <a:latin typeface="Cambria Math" panose="02040503050406030204" pitchFamily="18" charset="0"/>
                                    <a:ea typeface="+mn-ea"/>
                                    <a:cs typeface="+mn-cs"/>
                                  </a:rPr>
                                  <m:t>𝐿</m:t>
                                </m:r>
                              </m:den>
                            </m:f>
                          </m:e>
                        </m:func>
                      </m:e>
                    </m:nary>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𝑐𝑜𝑠</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r>
                      <a:rPr lang="en-US" sz="1200" i="1" kern="1200">
                        <a:solidFill>
                          <a:schemeClr val="tx1"/>
                        </a:solidFill>
                        <a:effectLst/>
                        <a:latin typeface="Cambria Math" panose="02040503050406030204" pitchFamily="18" charset="0"/>
                        <a:ea typeface="+mn-ea"/>
                        <a:cs typeface="+mn-cs"/>
                      </a:rPr>
                      <m:t>=</m:t>
                    </m:r>
                    <m:rad>
                      <m:radPr>
                        <m:degHide m:val="on"/>
                        <m:ctrlPr>
                          <a:rPr lang="en-US" sz="1200" i="1" kern="1200">
                            <a:solidFill>
                              <a:schemeClr val="tx1"/>
                            </a:solidFill>
                            <a:effectLst/>
                            <a:latin typeface="Cambria Math" panose="02040503050406030204" pitchFamily="18" charset="0"/>
                            <a:ea typeface="+mn-ea"/>
                            <a:cs typeface="+mn-cs"/>
                          </a:rPr>
                        </m:ctrlPr>
                      </m:radPr>
                      <m:deg/>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𝑇</m:t>
                            </m:r>
                          </m:num>
                          <m:den>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den>
                        </m:f>
                      </m:e>
                    </m:rad>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num>
                      <m:den>
                        <m:r>
                          <a:rPr lang="en-US" sz="1200" i="1" kern="1200">
                            <a:solidFill>
                              <a:schemeClr val="tx1"/>
                            </a:solidFill>
                            <a:effectLst/>
                            <a:latin typeface="Cambria Math" panose="02040503050406030204" pitchFamily="18" charset="0"/>
                            <a:ea typeface="+mn-ea"/>
                            <a:cs typeface="+mn-cs"/>
                          </a:rPr>
                          <m:t>𝐿</m:t>
                        </m:r>
                      </m:den>
                    </m:f>
                  </m:oMath>
                </a14:m>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2</m:t>
                        </m:r>
                      </m:sup>
                    </m:sSup>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𝐸𝐼</m:t>
                        </m:r>
                      </m:num>
                      <m:den>
                        <m:r>
                          <a:rPr lang="en-US" sz="1200" i="1" kern="1200">
                            <a:solidFill>
                              <a:schemeClr val="tx1"/>
                            </a:solidFill>
                            <a:effectLst/>
                            <a:latin typeface="Cambria Math" panose="02040503050406030204" pitchFamily="18" charset="0"/>
                            <a:ea typeface="+mn-ea"/>
                            <a:cs typeface="+mn-cs"/>
                          </a:rPr>
                          <m:t>𝑇</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den>
                    </m:f>
                    <m:r>
                      <a:rPr lang="en-US" sz="1200" i="1" kern="1200">
                        <a:solidFill>
                          <a:schemeClr val="tx1"/>
                        </a:solidFill>
                        <a:effectLst/>
                        <a:latin typeface="Cambria Math" panose="02040503050406030204" pitchFamily="18" charset="0"/>
                        <a:ea typeface="+mn-ea"/>
                        <a:cs typeface="+mn-cs"/>
                      </a:rPr>
                      <m:t>&lt;&lt;1</m:t>
                    </m:r>
                  </m:oMath>
                </a14:m>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𝐸𝐼</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𝐼</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h</m:t>
                        </m:r>
                      </m:e>
                      <m:sup>
                        <m:r>
                          <a:rPr lang="en-US" sz="1200" i="1" kern="1200">
                            <a:solidFill>
                              <a:schemeClr val="tx1"/>
                            </a:solidFill>
                            <a:effectLst/>
                            <a:latin typeface="Cambria Math" panose="02040503050406030204" pitchFamily="18" charset="0"/>
                            <a:ea typeface="+mn-ea"/>
                            <a:cs typeface="+mn-cs"/>
                          </a:rPr>
                          <m:t>3</m:t>
                        </m:r>
                      </m:sup>
                    </m:sSup>
                    <m:r>
                      <a:rPr lang="en-US" sz="1200" i="1" kern="1200">
                        <a:solidFill>
                          <a:schemeClr val="tx1"/>
                        </a:solidFill>
                        <a:effectLst/>
                        <a:latin typeface="Cambria Math" panose="02040503050406030204" pitchFamily="18" charset="0"/>
                        <a:ea typeface="+mn-ea"/>
                        <a:cs typeface="+mn-cs"/>
                      </a:rPr>
                      <m:t>/12</m:t>
                    </m:r>
                  </m:oMath>
                </a14:m>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=0</m:t>
                    </m:r>
                  </m:oMath>
                </a14:m>
                <a:r>
                  <a:rPr lang="en-US" sz="1200" kern="1200" dirty="0">
                    <a:solidFill>
                      <a:schemeClr val="tx1"/>
                    </a:solidFill>
                    <a:effectLst/>
                    <a:latin typeface="Times New Roman" panose="02020603050405020304" pitchFamily="18" charset="0"/>
                    <a:ea typeface="+mn-ea"/>
                    <a:cs typeface="+mn-cs"/>
                  </a:rPr>
                  <a:t>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𝑥</m:t>
                    </m:r>
                    <m:r>
                      <a:rPr lang="en-US" sz="1200" i="1" kern="1200">
                        <a:solidFill>
                          <a:schemeClr val="tx1"/>
                        </a:solidFill>
                        <a:effectLst/>
                        <a:latin typeface="Cambria Math" panose="02040503050406030204" pitchFamily="18" charset="0"/>
                        <a:ea typeface="+mn-ea"/>
                        <a:cs typeface="+mn-cs"/>
                      </a:rPr>
                      <m:t>=0,</m:t>
                    </m:r>
                    <m:r>
                      <a:rPr lang="en-US" sz="1200" i="1" kern="1200">
                        <a:solidFill>
                          <a:schemeClr val="tx1"/>
                        </a:solidFill>
                        <a:effectLst/>
                        <a:latin typeface="Cambria Math" panose="02040503050406030204" pitchFamily="18" charset="0"/>
                        <a:ea typeface="+mn-ea"/>
                        <a:cs typeface="+mn-cs"/>
                      </a:rPr>
                      <m:t>𝐿</m:t>
                    </m:r>
                  </m:oMath>
                </a14:m>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14:m>
                  <m:oMath xmlns:m="http://schemas.openxmlformats.org/officeDocument/2006/math">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r>
                      <a:rPr lang="en-US" sz="1200" i="1" kern="1200">
                        <a:solidFill>
                          <a:schemeClr val="tx1"/>
                        </a:solidFill>
                        <a:effectLst/>
                        <a:latin typeface="Cambria Math" panose="02040503050406030204" pitchFamily="18" charset="0"/>
                        <a:ea typeface="+mn-ea"/>
                        <a:cs typeface="+mn-cs"/>
                      </a:rPr>
                      <m:t>=</m:t>
                    </m:r>
                    <m:rad>
                      <m:radPr>
                        <m:degHide m:val="on"/>
                        <m:ctrlPr>
                          <a:rPr lang="en-US" sz="1200" i="1" kern="1200">
                            <a:solidFill>
                              <a:schemeClr val="tx1"/>
                            </a:solidFill>
                            <a:effectLst/>
                            <a:latin typeface="Cambria Math" panose="02040503050406030204" pitchFamily="18" charset="0"/>
                            <a:ea typeface="+mn-ea"/>
                            <a:cs typeface="+mn-cs"/>
                          </a:rPr>
                        </m:ctrlPr>
                      </m:radPr>
                      <m:deg/>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𝑇</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num>
                          <m:den>
                            <m:r>
                              <a:rPr lang="en-US" sz="1200" i="1" kern="1200">
                                <a:solidFill>
                                  <a:schemeClr val="tx1"/>
                                </a:solidFill>
                                <a:effectLst/>
                                <a:latin typeface="Cambria Math" panose="02040503050406030204" pitchFamily="18" charset="0"/>
                                <a:ea typeface="+mn-ea"/>
                                <a:cs typeface="+mn-cs"/>
                              </a:rPr>
                              <m:t>𝐸𝐼</m:t>
                            </m:r>
                          </m:den>
                        </m:f>
                      </m:e>
                    </m:rad>
                  </m:oMath>
                </a14:m>
                <a:r>
                  <a:rPr lang="en-US" sz="1200" kern="1200" dirty="0">
                    <a:solidFill>
                      <a:schemeClr val="tx1"/>
                    </a:solidFill>
                    <a:effectLst/>
                    <a:latin typeface="Times New Roman" panose="02020603050405020304" pitchFamily="18" charset="0"/>
                    <a:ea typeface="+mn-ea"/>
                    <a:cs typeface="+mn-cs"/>
                  </a:rPr>
                  <a:t>. 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&lt;&lt;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𝑢</m:t>
                    </m:r>
                    <m:r>
                      <a:rPr lang="en-US" sz="1200" i="1" kern="1200">
                        <a:solidFill>
                          <a:schemeClr val="tx1"/>
                        </a:solidFill>
                        <a:effectLst/>
                        <a:latin typeface="Cambria Math" panose="02040503050406030204" pitchFamily="18" charset="0"/>
                        <a:ea typeface="+mn-ea"/>
                        <a:cs typeface="+mn-cs"/>
                      </a:rPr>
                      <m:t>≈</m:t>
                    </m:r>
                    <m:nary>
                      <m:naryPr>
                        <m:chr m:val="∑"/>
                        <m:ctrlPr>
                          <a:rPr lang="en-US" sz="1200" i="1" kern="1200">
                            <a:solidFill>
                              <a:schemeClr val="tx1"/>
                            </a:solidFill>
                            <a:effectLst/>
                            <a:latin typeface="Cambria Math" panose="02040503050406030204" pitchFamily="18" charset="0"/>
                            <a:ea typeface="+mn-ea"/>
                            <a:cs typeface="+mn-cs"/>
                          </a:rPr>
                        </m:ctrlPr>
                      </m:naryPr>
                      <m:sub>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=1</m:t>
                        </m:r>
                      </m:sub>
                      <m:sup>
                        <m:r>
                          <a:rPr lang="en-US" sz="1200" i="1" kern="1200">
                            <a:solidFill>
                              <a:schemeClr val="tx1"/>
                            </a:solidFill>
                            <a:effectLst/>
                            <a:latin typeface="Cambria Math" panose="02040503050406030204" pitchFamily="18" charset="0"/>
                            <a:ea typeface="+mn-ea"/>
                            <a:cs typeface="+mn-cs"/>
                          </a:rPr>
                          <m:t>𝑁</m:t>
                        </m:r>
                      </m:sup>
                      <m:e>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𝜋</m:t>
                                </m:r>
                                <m:r>
                                  <a:rPr lang="en-US" sz="1200" i="1" kern="1200">
                                    <a:solidFill>
                                      <a:schemeClr val="tx1"/>
                                    </a:solidFill>
                                    <a:effectLst/>
                                    <a:latin typeface="Cambria Math" panose="02040503050406030204" pitchFamily="18" charset="0"/>
                                    <a:ea typeface="+mn-ea"/>
                                    <a:cs typeface="+mn-cs"/>
                                  </a:rPr>
                                  <m:t>𝑥</m:t>
                                </m:r>
                              </m:num>
                              <m:den>
                                <m:r>
                                  <a:rPr lang="en-US" sz="1200" i="1" kern="1200">
                                    <a:solidFill>
                                      <a:schemeClr val="tx1"/>
                                    </a:solidFill>
                                    <a:effectLst/>
                                    <a:latin typeface="Cambria Math" panose="02040503050406030204" pitchFamily="18" charset="0"/>
                                    <a:ea typeface="+mn-ea"/>
                                    <a:cs typeface="+mn-cs"/>
                                  </a:rPr>
                                  <m:t>𝐿</m:t>
                                </m:r>
                              </m:den>
                            </m:f>
                          </m:e>
                        </m:func>
                      </m:e>
                    </m:nary>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1</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𝑐𝑜𝑠</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𝐶</m:t>
                        </m:r>
                      </m:e>
                      <m:sub>
                        <m:r>
                          <a:rPr lang="en-US" sz="1200" i="1" kern="1200">
                            <a:solidFill>
                              <a:schemeClr val="tx1"/>
                            </a:solidFill>
                            <a:effectLst/>
                            <a:latin typeface="Cambria Math" panose="02040503050406030204" pitchFamily="18" charset="0"/>
                            <a:ea typeface="+mn-ea"/>
                            <a:cs typeface="+mn-cs"/>
                          </a:rPr>
                          <m:t>2</m:t>
                        </m:r>
                        <m:r>
                          <a:rPr lang="en-US" sz="1200" i="1" kern="1200">
                            <a:solidFill>
                              <a:schemeClr val="tx1"/>
                            </a:solidFill>
                            <a:effectLst/>
                            <a:latin typeface="Cambria Math" panose="02040503050406030204" pitchFamily="18" charset="0"/>
                            <a:ea typeface="+mn-ea"/>
                            <a:cs typeface="+mn-cs"/>
                          </a:rPr>
                          <m:t>𝑗</m:t>
                        </m:r>
                      </m:sub>
                    </m:sSub>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𝑠𝑖𝑛</m:t>
                        </m:r>
                      </m:fName>
                      <m:e>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𝜔</m:t>
                            </m:r>
                          </m:e>
                          <m:sub>
                            <m:r>
                              <a:rPr lang="en-US" sz="1200" i="1" kern="1200">
                                <a:solidFill>
                                  <a:schemeClr val="tx1"/>
                                </a:solidFill>
                                <a:effectLst/>
                                <a:latin typeface="Cambria Math" panose="02040503050406030204" pitchFamily="18" charset="0"/>
                                <a:ea typeface="+mn-ea"/>
                                <a:cs typeface="+mn-cs"/>
                              </a:rPr>
                              <m:t>𝑗</m:t>
                            </m:r>
                          </m:sub>
                        </m:sSub>
                      </m:e>
                    </m:func>
                    <m:r>
                      <a:rPr lang="en-US" sz="1200" i="1" kern="1200">
                        <a:solidFill>
                          <a:schemeClr val="tx1"/>
                        </a:solidFill>
                        <a:effectLst/>
                        <a:latin typeface="Cambria Math" panose="02040503050406030204" pitchFamily="18" charset="0"/>
                        <a:ea typeface="+mn-ea"/>
                        <a:cs typeface="+mn-cs"/>
                      </a:rPr>
                      <m:t>𝑡</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𝑁</m:t>
                    </m:r>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&gt;&gt;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−1</m:t>
                        </m:r>
                      </m:sup>
                    </m:sSup>
                  </m:oMath>
                </a14:m>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𝐸𝐼</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oMath>
                </a14:m>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𝑗</m:t>
                    </m:r>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1</m:t>
                        </m:r>
                      </m:num>
                      <m:den>
                        <m:func>
                          <m:funcPr>
                            <m:ctrlPr>
                              <a:rPr lang="en-US" sz="1200" i="1" kern="1200">
                                <a:solidFill>
                                  <a:schemeClr val="tx1"/>
                                </a:solidFill>
                                <a:effectLst/>
                                <a:latin typeface="Cambria Math" panose="02040503050406030204" pitchFamily="18" charset="0"/>
                                <a:ea typeface="+mn-ea"/>
                                <a:cs typeface="+mn-cs"/>
                              </a:rPr>
                            </m:ctrlPr>
                          </m:funcPr>
                          <m:fName>
                            <m:r>
                              <a:rPr lang="en-US" sz="1200" i="1" kern="1200">
                                <a:solidFill>
                                  <a:schemeClr val="tx1"/>
                                </a:solidFill>
                                <a:effectLst/>
                                <a:latin typeface="Cambria Math" panose="02040503050406030204" pitchFamily="18" charset="0"/>
                                <a:ea typeface="+mn-ea"/>
                                <a:cs typeface="+mn-cs"/>
                              </a:rPr>
                              <m:t>𝑚𝑎𝑥</m:t>
                            </m:r>
                          </m:fName>
                          <m:e>
                            <m:r>
                              <a:rPr lang="en-US" sz="1200" i="1" kern="1200">
                                <a:solidFill>
                                  <a:schemeClr val="tx1"/>
                                </a:solidFill>
                                <a:effectLst/>
                                <a:latin typeface="Cambria Math" panose="02040503050406030204" pitchFamily="18" charset="0"/>
                                <a:ea typeface="+mn-ea"/>
                                <a:cs typeface="+mn-cs"/>
                              </a:rPr>
                              <m:t>(</m:t>
                            </m:r>
                          </m:e>
                        </m:func>
                        <m:r>
                          <a:rPr lang="en-US" sz="1200" i="1" kern="1200">
                            <a:solidFill>
                              <a:schemeClr val="tx1"/>
                            </a:solidFill>
                            <a:effectLst/>
                            <a:latin typeface="Cambria Math" panose="02040503050406030204" pitchFamily="18" charset="0"/>
                            <a:ea typeface="+mn-ea"/>
                            <a:cs typeface="+mn-cs"/>
                          </a:rPr>
                          <m:t>h</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𝐿</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𝑏</m:t>
                        </m:r>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𝐿</m:t>
                        </m:r>
                        <m:r>
                          <a:rPr lang="en-US" sz="1200" i="1" kern="1200">
                            <a:solidFill>
                              <a:schemeClr val="tx1"/>
                            </a:solidFill>
                            <a:effectLst/>
                            <a:latin typeface="Cambria Math" panose="02040503050406030204" pitchFamily="18" charset="0"/>
                            <a:ea typeface="+mn-ea"/>
                            <a:cs typeface="+mn-cs"/>
                          </a:rPr>
                          <m:t>)</m:t>
                        </m:r>
                      </m:den>
                    </m:f>
                  </m:oMath>
                </a14:m>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𝑐</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𝑢</m:t>
                        </m:r>
                      </m:e>
                      <m:sup>
                        <m:r>
                          <a:rPr lang="en-US" sz="1200" i="1" kern="1200">
                            <a:solidFill>
                              <a:schemeClr val="tx1"/>
                            </a:solidFill>
                            <a:effectLst/>
                            <a:latin typeface="Cambria Math" panose="02040503050406030204" pitchFamily="18" charset="0"/>
                            <a:ea typeface="+mn-ea"/>
                            <a:cs typeface="+mn-cs"/>
                          </a:rPr>
                          <m:t>3</m:t>
                        </m:r>
                      </m:sup>
                    </m:sSup>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r>
                      <a:rPr lang="en-US" sz="1200" i="1" kern="1200">
                        <a:solidFill>
                          <a:schemeClr val="tx1"/>
                        </a:solidFill>
                        <a:effectLst/>
                        <a:latin typeface="Cambria Math" panose="02040503050406030204" pitchFamily="18" charset="0"/>
                        <a:ea typeface="+mn-ea"/>
                        <a:cs typeface="+mn-cs"/>
                      </a:rPr>
                      <m:t>,</m:t>
                    </m:r>
                    <m:f>
                      <m:fPr>
                        <m:ctrlPr>
                          <a:rPr lang="en-US" sz="1200" i="1" kern="1200">
                            <a:solidFill>
                              <a:schemeClr val="tx1"/>
                            </a:solidFill>
                            <a:effectLst/>
                            <a:latin typeface="Cambria Math" panose="02040503050406030204" pitchFamily="18" charset="0"/>
                            <a:ea typeface="+mn-ea"/>
                            <a:cs typeface="+mn-cs"/>
                          </a:rPr>
                        </m:ctrlPr>
                      </m:fPr>
                      <m:num>
                        <m:r>
                          <a:rPr lang="en-US" sz="1200" i="1" kern="1200">
                            <a:solidFill>
                              <a:schemeClr val="tx1"/>
                            </a:solidFill>
                            <a:effectLst/>
                            <a:latin typeface="Cambria Math" panose="02040503050406030204" pitchFamily="18" charset="0"/>
                            <a:ea typeface="+mn-ea"/>
                            <a:cs typeface="+mn-cs"/>
                          </a:rPr>
                          <m:t>𝑐</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𝐹</m:t>
                            </m:r>
                          </m:e>
                          <m:sup>
                            <m:r>
                              <a:rPr lang="en-US" sz="1200" i="1" kern="1200">
                                <a:solidFill>
                                  <a:schemeClr val="tx1"/>
                                </a:solidFill>
                                <a:effectLst/>
                                <a:latin typeface="Cambria Math" panose="02040503050406030204" pitchFamily="18" charset="0"/>
                                <a:ea typeface="+mn-ea"/>
                                <a:cs typeface="+mn-cs"/>
                              </a:rPr>
                              <m:t>2</m:t>
                            </m:r>
                          </m:sup>
                        </m:sSup>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𝐿</m:t>
                            </m:r>
                          </m:e>
                          <m:sup>
                            <m:r>
                              <a:rPr lang="en-US" sz="1200" i="1" kern="1200">
                                <a:solidFill>
                                  <a:schemeClr val="tx1"/>
                                </a:solidFill>
                                <a:effectLst/>
                                <a:latin typeface="Cambria Math" panose="02040503050406030204" pitchFamily="18" charset="0"/>
                                <a:ea typeface="+mn-ea"/>
                                <a:cs typeface="+mn-cs"/>
                              </a:rPr>
                              <m:t>2</m:t>
                            </m:r>
                          </m:sup>
                        </m:sSup>
                      </m:num>
                      <m:den>
                        <m:r>
                          <a:rPr lang="en-US" sz="1200" i="1" kern="1200">
                            <a:solidFill>
                              <a:schemeClr val="tx1"/>
                            </a:solidFill>
                            <a:effectLst/>
                            <a:latin typeface="Cambria Math" panose="02040503050406030204" pitchFamily="18" charset="0"/>
                            <a:ea typeface="+mn-ea"/>
                            <a:cs typeface="+mn-cs"/>
                          </a:rPr>
                          <m:t>𝑇</m:t>
                        </m:r>
                      </m:den>
                    </m:f>
                    <m:r>
                      <a:rPr lang="en-US" sz="1200" i="1" kern="1200">
                        <a:solidFill>
                          <a:schemeClr val="tx1"/>
                        </a:solidFill>
                        <a:effectLst/>
                        <a:latin typeface="Cambria Math" panose="02040503050406030204" pitchFamily="18" charset="0"/>
                        <a:ea typeface="+mn-ea"/>
                        <a:cs typeface="+mn-cs"/>
                      </a:rPr>
                      <m:t>&lt;&lt;1</m:t>
                    </m:r>
                  </m:oMath>
                </a14:m>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3"/>
                  </a:rPr>
                  <a:t>combination</a:t>
                </a:r>
                <a:r>
                  <a:rPr lang="en-US" sz="1200" b="0" u="sng" kern="1200" dirty="0">
                    <a:solidFill>
                      <a:schemeClr val="tx1"/>
                    </a:solidFill>
                    <a:effectLst/>
                    <a:latin typeface="Times New Roman" panose="02020603050405020304" pitchFamily="18" charset="0"/>
                    <a:ea typeface="+mn-ea"/>
                    <a:cs typeface="+mn-cs"/>
                    <a:hlinkClick r:id="rId3"/>
                  </a:rPr>
                  <a:t> </a:t>
                </a:r>
                <a:r>
                  <a:rPr lang="en-US" sz="1200" b="0" u="none" strike="noStrike" kern="1200" dirty="0">
                    <a:solidFill>
                      <a:schemeClr val="tx1"/>
                    </a:solidFill>
                    <a:effectLst/>
                    <a:latin typeface="Times New Roman" panose="02020603050405020304" pitchFamily="18" charset="0"/>
                    <a:ea typeface="+mn-ea"/>
                    <a:cs typeface="+mn-cs"/>
                    <a:hlinkClick r:id="rId3"/>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oMath>
                </a14:m>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m:t>
                        </m:r>
                      </m:sub>
                    </m:sSub>
                    <m:r>
                      <a:rPr lang="en-US" sz="1200" i="1" kern="1200">
                        <a:solidFill>
                          <a:schemeClr val="tx1"/>
                        </a:solidFill>
                        <a:effectLst/>
                        <a:latin typeface="Cambria Math" panose="02040503050406030204" pitchFamily="18" charset="0"/>
                        <a:ea typeface="+mn-ea"/>
                        <a:cs typeface="+mn-cs"/>
                      </a:rPr>
                      <m:t>∼</m:t>
                    </m:r>
                    <m:sSup>
                      <m:sSupPr>
                        <m:ctrlPr>
                          <a:rPr lang="en-US"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𝜀</m:t>
                        </m:r>
                      </m:e>
                      <m:sup>
                        <m:r>
                          <a:rPr lang="en-US" sz="1200" i="1" kern="1200">
                            <a:solidFill>
                              <a:schemeClr val="tx1"/>
                            </a:solidFill>
                            <a:effectLst/>
                            <a:latin typeface="Cambria Math" panose="02040503050406030204" pitchFamily="18" charset="0"/>
                            <a:ea typeface="+mn-ea"/>
                            <a:cs typeface="+mn-cs"/>
                          </a:rPr>
                          <m:t>𝜆</m:t>
                        </m:r>
                      </m:sup>
                    </m:sSup>
                    <m:r>
                      <a:rPr lang="en-US" sz="1200" i="1" kern="1200">
                        <a:solidFill>
                          <a:schemeClr val="tx1"/>
                        </a:solidFill>
                        <a:effectLst/>
                        <a:latin typeface="Cambria Math" panose="02040503050406030204" pitchFamily="18" charset="0"/>
                        <a:ea typeface="+mn-ea"/>
                        <a:cs typeface="+mn-cs"/>
                      </a:rPr>
                      <m:t>𝑢</m:t>
                    </m:r>
                  </m:oMath>
                </a14:m>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14:m>
                  <m:oMath xmlns:m="http://schemas.openxmlformats.org/officeDocument/2006/math">
                    <m:r>
                      <a:rPr lang="en-US" sz="1200" i="1" kern="1200">
                        <a:solidFill>
                          <a:schemeClr val="tx1"/>
                        </a:solidFill>
                        <a:effectLst/>
                        <a:latin typeface="Cambria Math" panose="02040503050406030204" pitchFamily="18" charset="0"/>
                        <a:ea typeface="+mn-ea"/>
                        <a:cs typeface="+mn-cs"/>
                      </a:rPr>
                      <m:t>𝑇</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𝑥𝑥</m:t>
                        </m:r>
                      </m:sub>
                    </m:sSub>
                    <m:r>
                      <a:rPr lang="en-US" sz="1200" i="1" kern="1200">
                        <a:solidFill>
                          <a:schemeClr val="tx1"/>
                        </a:solidFill>
                        <a:effectLst/>
                        <a:latin typeface="Cambria Math" panose="02040503050406030204" pitchFamily="18" charset="0"/>
                        <a:ea typeface="+mn-ea"/>
                        <a:cs typeface="+mn-cs"/>
                      </a:rPr>
                      <m:t>=</m:t>
                    </m:r>
                    <m:r>
                      <a:rPr lang="en-US" sz="1200" i="1" kern="1200">
                        <a:solidFill>
                          <a:schemeClr val="tx1"/>
                        </a:solidFill>
                        <a:effectLst/>
                        <a:latin typeface="Cambria Math" panose="02040503050406030204" pitchFamily="18" charset="0"/>
                        <a:ea typeface="+mn-ea"/>
                        <a:cs typeface="+mn-cs"/>
                      </a:rPr>
                      <m:t>𝜌</m:t>
                    </m:r>
                    <m:r>
                      <a:rPr lang="en-US" sz="1200" i="1" kern="1200">
                        <a:solidFill>
                          <a:schemeClr val="tx1"/>
                        </a:solidFill>
                        <a:effectLst/>
                        <a:latin typeface="Cambria Math" panose="02040503050406030204" pitchFamily="18" charset="0"/>
                        <a:ea typeface="+mn-ea"/>
                        <a:cs typeface="+mn-cs"/>
                      </a:rPr>
                      <m:t>𝐹</m:t>
                    </m:r>
                    <m:sSub>
                      <m:sSubPr>
                        <m:ctrlPr>
                          <a:rPr lang="en-US" sz="1200" i="1" kern="1200">
                            <a:solidFill>
                              <a:schemeClr val="tx1"/>
                            </a:solidFill>
                            <a:effectLst/>
                            <a:latin typeface="Cambria Math" panose="02040503050406030204" pitchFamily="18" charset="0"/>
                            <a:ea typeface="+mn-ea"/>
                            <a:cs typeface="+mn-cs"/>
                          </a:rPr>
                        </m:ctrlPr>
                      </m:sSubPr>
                      <m:e>
                        <m:r>
                          <a:rPr lang="en-US" sz="1200" i="1" kern="1200">
                            <a:solidFill>
                              <a:schemeClr val="tx1"/>
                            </a:solidFill>
                            <a:effectLst/>
                            <a:latin typeface="Cambria Math" panose="02040503050406030204" pitchFamily="18" charset="0"/>
                            <a:ea typeface="+mn-ea"/>
                            <a:cs typeface="+mn-cs"/>
                          </a:rPr>
                          <m:t>𝑢</m:t>
                        </m:r>
                      </m:e>
                      <m:sub>
                        <m:r>
                          <a:rPr lang="en-US" sz="1200" i="1" kern="1200">
                            <a:solidFill>
                              <a:schemeClr val="tx1"/>
                            </a:solidFill>
                            <a:effectLst/>
                            <a:latin typeface="Cambria Math" panose="02040503050406030204" pitchFamily="18" charset="0"/>
                            <a:ea typeface="+mn-ea"/>
                            <a:cs typeface="+mn-cs"/>
                          </a:rPr>
                          <m:t>𝑡𝑡</m:t>
                        </m:r>
                      </m:sub>
                    </m:sSub>
                  </m:oMath>
                </a14:m>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14:m>
                  <m:oMath xmlns:m="http://schemas.openxmlformats.org/officeDocument/2006/math">
                    <m:r>
                      <a:rPr lang="en-US" sz="1200" i="1" kern="1200">
                        <a:solidFill>
                          <a:schemeClr val="tx1"/>
                        </a:solidFill>
                        <a:effectLst/>
                        <a:latin typeface="Cambria Math" panose="02040503050406030204" pitchFamily="18" charset="0"/>
                        <a:ea typeface="+mn-ea"/>
                        <a:cs typeface="+mn-cs"/>
                      </a:rPr>
                      <m:t>𝜆</m:t>
                    </m:r>
                    <m:r>
                      <a:rPr lang="en-US" sz="1200" i="1" kern="1200">
                        <a:solidFill>
                          <a:schemeClr val="tx1"/>
                        </a:solidFill>
                        <a:effectLst/>
                        <a:latin typeface="Cambria Math" panose="02040503050406030204" pitchFamily="18" charset="0"/>
                        <a:ea typeface="+mn-ea"/>
                        <a:cs typeface="+mn-cs"/>
                      </a:rPr>
                      <m:t>≥−1</m:t>
                    </m:r>
                  </m:oMath>
                </a14:m>
                <a:r>
                  <a:rPr lang="en-US" sz="1200" kern="1200" dirty="0">
                    <a:solidFill>
                      <a:schemeClr val="tx1"/>
                    </a:solidFill>
                    <a:effectLst/>
                    <a:latin typeface="Times New Roman" panose="02020603050405020304" pitchFamily="18" charset="0"/>
                    <a:ea typeface="+mn-ea"/>
                    <a:cs typeface="+mn-cs"/>
                  </a:rPr>
                  <a:t>                  (12)</a:t>
                </a: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1012838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6</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143639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7</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519359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8</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250751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957E299-5E90-4ED9-828A-4A1F91B86C29}"/>
              </a:ext>
            </a:extLst>
          </p:cNvPr>
          <p:cNvSpPr>
            <a:spLocks noGrp="1" noChangeArrowheads="1"/>
          </p:cNvSpPr>
          <p:nvPr>
            <p:ph type="sldNum" sz="quarter" idx="5"/>
          </p:nvPr>
        </p:nvSpPr>
        <p:spPr>
          <a:ln/>
        </p:spPr>
        <p:txBody>
          <a:bodyPr/>
          <a:lstStyle/>
          <a:p>
            <a:fld id="{4633FC4C-0BCE-4A05-A1B5-850353967D6A}" type="slidenum">
              <a:rPr lang="en-GB" altLang="en-US"/>
              <a:pPr/>
              <a:t>9</a:t>
            </a:fld>
            <a:endParaRPr lang="en-GB" altLang="en-US"/>
          </a:p>
        </p:txBody>
      </p:sp>
      <p:sp>
        <p:nvSpPr>
          <p:cNvPr id="7170" name="Rectangle 2">
            <a:extLst>
              <a:ext uri="{FF2B5EF4-FFF2-40B4-BE49-F238E27FC236}">
                <a16:creationId xmlns:a16="http://schemas.microsoft.com/office/drawing/2014/main" id="{C5270D41-C282-469D-B8EE-E72198EF0F32}"/>
              </a:ext>
            </a:extLst>
          </p:cNvPr>
          <p:cNvSpPr>
            <a:spLocks noGrp="1" noRot="1" noChangeAspect="1" noChangeArrowheads="1" noTextEdit="1"/>
          </p:cNvSpPr>
          <p:nvPr>
            <p:ph type="sldImg"/>
          </p:nvPr>
        </p:nvSpPr>
        <p:spPr>
          <a:ln/>
        </p:spPr>
      </p:sp>
      <mc:AlternateContent xmlns:mc="http://schemas.openxmlformats.org/markup-compatibility/2006" xmlns:a14="http://schemas.microsoft.com/office/drawing/2010/main">
        <mc:Choice Requires="a14">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endParaRPr lang="en-US" sz="1200" kern="1200" dirty="0">
                  <a:solidFill>
                    <a:schemeClr val="tx1"/>
                  </a:solidFill>
                  <a:effectLst/>
                  <a:latin typeface="Times New Roman" panose="02020603050405020304" pitchFamily="18" charset="0"/>
                  <a:ea typeface="+mn-ea"/>
                  <a:cs typeface="+mn-cs"/>
                </a:endParaRPr>
              </a:p>
            </p:txBody>
          </p:sp>
        </mc:Choice>
        <mc:Fallback xmlns="">
          <p:sp>
            <p:nvSpPr>
              <p:cNvPr id="7171" name="Rectangle 3">
                <a:extLst>
                  <a:ext uri="{FF2B5EF4-FFF2-40B4-BE49-F238E27FC236}">
                    <a16:creationId xmlns:a16="http://schemas.microsoft.com/office/drawing/2014/main" id="{445D0FC0-FCEB-4C65-9F16-173E0573D3CB}"/>
                  </a:ext>
                </a:extLst>
              </p:cNvPr>
              <p:cNvSpPr>
                <a:spLocks noGrp="1" noChangeArrowheads="1"/>
              </p:cNvSpPr>
              <p:nvPr>
                <p:ph type="body" idx="1"/>
              </p:nvPr>
            </p:nvSpPr>
            <p:spPr/>
            <p:txBody>
              <a:bodyPr/>
              <a:lstStyle/>
              <a:p>
                <a:r>
                  <a:rPr lang="en-US" sz="1200" b="1" kern="1200" dirty="0">
                    <a:solidFill>
                      <a:schemeClr val="tx1"/>
                    </a:solidFill>
                    <a:effectLst/>
                    <a:latin typeface="Times New Roman" panose="02020603050405020304" pitchFamily="18" charset="0"/>
                    <a:ea typeface="+mn-ea"/>
                    <a:cs typeface="+mn-cs"/>
                  </a:rPr>
                  <a:t>Beam, string and small divisors</a:t>
                </a:r>
                <a:endParaRPr lang="en-US" sz="1200" kern="1200" dirty="0">
                  <a:solidFill>
                    <a:schemeClr val="tx1"/>
                  </a:solidFill>
                  <a:effectLst/>
                  <a:latin typeface="Times New Roman" panose="02020603050405020304" pitchFamily="18" charset="0"/>
                  <a:ea typeface="+mn-ea"/>
                  <a:cs typeface="+mn-cs"/>
                </a:endParaRPr>
              </a:p>
              <a:p>
                <a:r>
                  <a:rPr lang="en-US" sz="1200" kern="1200" dirty="0">
                    <a:solidFill>
                      <a:schemeClr val="tx1"/>
                    </a:solidFill>
                    <a:effectLst/>
                    <a:latin typeface="Times New Roman" panose="02020603050405020304" pitchFamily="18" charset="0"/>
                    <a:ea typeface="+mn-ea"/>
                    <a:cs typeface="+mn-cs"/>
                  </a:rPr>
                  <a:t> </a:t>
                </a:r>
                <a:r>
                  <a:rPr lang="en-US" sz="1200" b="1" u="sng" kern="1200" dirty="0">
                    <a:solidFill>
                      <a:schemeClr val="tx1"/>
                    </a:solidFill>
                    <a:effectLst/>
                    <a:latin typeface="Times New Roman" panose="02020603050405020304" pitchFamily="18" charset="0"/>
                    <a:ea typeface="+mn-ea"/>
                    <a:cs typeface="+mn-cs"/>
                  </a:rPr>
                  <a:t>Definition (axiomatic, math textbooks).</a:t>
                </a:r>
                <a:r>
                  <a:rPr lang="en-US" sz="1200" kern="1200" dirty="0">
                    <a:solidFill>
                      <a:schemeClr val="tx1"/>
                    </a:solidFill>
                    <a:effectLst/>
                    <a:latin typeface="Times New Roman" panose="02020603050405020304" pitchFamily="18" charset="0"/>
                    <a:ea typeface="+mn-ea"/>
                    <a:cs typeface="+mn-cs"/>
                  </a:rPr>
                  <a:t> A string will be called a flexible elastic thread that does not resist bending, but which provides resistance to stretching. So, bending rigidity </a:t>
                </a:r>
                <a:r>
                  <a:rPr lang="en-US" sz="1200" i="0" kern="1200">
                    <a:solidFill>
                      <a:schemeClr val="tx1"/>
                    </a:solidFill>
                    <a:effectLst/>
                    <a:latin typeface="Times New Roman" panose="02020603050405020304" pitchFamily="18" charset="0"/>
                    <a:ea typeface="+mn-ea"/>
                    <a:cs typeface="+mn-cs"/>
                  </a:rPr>
                  <a:t>𝐸𝐼=0.</a:t>
                </a:r>
                <a:r>
                  <a:rPr lang="en-US" sz="1200" kern="1200" dirty="0">
                    <a:solidFill>
                      <a:schemeClr val="tx1"/>
                    </a:solidFill>
                    <a:effectLst/>
                    <a:latin typeface="Times New Roman" panose="02020603050405020304" pitchFamily="18" charset="0"/>
                    <a:ea typeface="+mn-ea"/>
                    <a:cs typeface="+mn-cs"/>
                  </a:rPr>
                  <a:t> Mathematical model from pure math standpoint for string of rectangular cross-section b x h and length L is</a:t>
                </a:r>
              </a:p>
              <a:p>
                <a:r>
                  <a:rPr lang="en-US" sz="1200" i="0" kern="1200">
                    <a:solidFill>
                      <a:schemeClr val="tx1"/>
                    </a:solidFill>
                    <a:effectLst/>
                    <a:latin typeface="Times New Roman" panose="02020603050405020304" pitchFamily="18" charset="0"/>
                    <a:ea typeface="+mn-ea"/>
                    <a:cs typeface="+mn-cs"/>
                  </a:rPr>
                  <a:t>𝑇𝑢_𝑥𝑥=𝜌𝐹𝑢_𝑡𝑡,𝐹=𝑏ℎ</a:t>
                </a:r>
                <a:r>
                  <a:rPr lang="en-US" sz="1200" kern="1200" dirty="0">
                    <a:solidFill>
                      <a:schemeClr val="tx1"/>
                    </a:solidFill>
                    <a:effectLst/>
                    <a:latin typeface="Times New Roman" panose="02020603050405020304" pitchFamily="18" charset="0"/>
                    <a:ea typeface="+mn-ea"/>
                    <a:cs typeface="+mn-cs"/>
                  </a:rPr>
                  <a:t>    (1)</a:t>
                </a:r>
              </a:p>
              <a:p>
                <a:r>
                  <a:rPr lang="en-US" sz="1200" i="0" kern="1200">
                    <a:solidFill>
                      <a:schemeClr val="tx1"/>
                    </a:solidFill>
                    <a:effectLst/>
                    <a:latin typeface="Times New Roman" panose="02020603050405020304" pitchFamily="18" charset="0"/>
                    <a:ea typeface="+mn-ea"/>
                    <a:cs typeface="+mn-cs"/>
                  </a:rPr>
                  <a:t>𝑢=0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(2)</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𝑢=𝑓_1 (𝑥);𝑢_𝑥=𝑓_2 (𝑥)</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𝑡=0</a:t>
                </a:r>
                <a:r>
                  <a:rPr lang="en-US" sz="1200" kern="1200" dirty="0">
                    <a:solidFill>
                      <a:schemeClr val="tx1"/>
                    </a:solidFill>
                    <a:effectLst/>
                    <a:latin typeface="Times New Roman" panose="02020603050405020304" pitchFamily="18" charset="0"/>
                    <a:ea typeface="+mn-ea"/>
                    <a:cs typeface="+mn-cs"/>
                  </a:rPr>
                  <a:t>   (3)</a:t>
                </a:r>
              </a:p>
              <a:p>
                <a:r>
                  <a:rPr lang="en-US" sz="1200" kern="1200" dirty="0">
                    <a:solidFill>
                      <a:schemeClr val="tx1"/>
                    </a:solidFill>
                    <a:effectLst/>
                    <a:latin typeface="Times New Roman" panose="02020603050405020304" pitchFamily="18" charset="0"/>
                    <a:ea typeface="+mn-ea"/>
                    <a:cs typeface="+mn-cs"/>
                  </a:rPr>
                  <a:t>  Solution of BVP (1)-(3)  </a:t>
                </a:r>
              </a:p>
              <a:p>
                <a:r>
                  <a:rPr lang="en-US" sz="1200" i="0" kern="1200">
                    <a:solidFill>
                      <a:schemeClr val="tx1"/>
                    </a:solidFill>
                    <a:effectLst/>
                    <a:latin typeface="Times New Roman" panose="02020603050405020304" pitchFamily="18" charset="0"/>
                    <a:ea typeface="+mn-ea"/>
                    <a:cs typeface="+mn-cs"/>
                  </a:rPr>
                  <a:t>𝑢=∑_(𝑗=1)^∞▒𝑠𝑖𝑛⁡〖𝑗𝜋𝑥/𝐿〗 (𝐶_1𝑗  𝑐𝑜𝑠⁡〖𝜔_𝑗 〗 𝑡+𝐶_2𝑗  𝑠𝑖𝑛⁡〖𝜔_𝑗 〗 𝑡);𝜔_𝑗=√(𝑇/𝜌𝐹)  𝑗𝜋/𝐿</a:t>
                </a:r>
                <a:r>
                  <a:rPr lang="en-US" sz="1200" kern="1200" dirty="0">
                    <a:solidFill>
                      <a:schemeClr val="tx1"/>
                    </a:solidFill>
                    <a:effectLst/>
                    <a:latin typeface="Times New Roman" panose="02020603050405020304" pitchFamily="18" charset="0"/>
                    <a:ea typeface="+mn-ea"/>
                    <a:cs typeface="+mn-cs"/>
                  </a:rPr>
                  <a:t>,  (4)</a:t>
                </a:r>
              </a:p>
              <a:p>
                <a:r>
                  <a:rPr lang="en-US" sz="1200" kern="1200" dirty="0">
                    <a:solidFill>
                      <a:schemeClr val="tx1"/>
                    </a:solidFill>
                    <a:effectLst/>
                    <a:latin typeface="Times New Roman" panose="02020603050405020304" pitchFamily="18" charset="0"/>
                    <a:ea typeface="+mn-ea"/>
                    <a:cs typeface="+mn-cs"/>
                  </a:rPr>
                  <a:t>constants are determined after the expansion of the right-hand sides of the initial conditions (3) in a Fourier series.</a:t>
                </a:r>
              </a:p>
              <a:p>
                <a:r>
                  <a:rPr lang="en-US" sz="1200" b="1" u="sng" kern="1200" dirty="0">
                    <a:solidFill>
                      <a:schemeClr val="tx1"/>
                    </a:solidFill>
                    <a:effectLst/>
                    <a:latin typeface="Times New Roman" panose="02020603050405020304" pitchFamily="18" charset="0"/>
                    <a:ea typeface="+mn-ea"/>
                    <a:cs typeface="+mn-cs"/>
                  </a:rPr>
                  <a:t>Definition (asymptotic, physical or mechanical </a:t>
                </a:r>
                <a:r>
                  <a:rPr lang="en-US" sz="1200" b="1" u="sng" kern="1200" dirty="0" err="1">
                    <a:solidFill>
                      <a:schemeClr val="tx1"/>
                    </a:solidFill>
                    <a:effectLst/>
                    <a:latin typeface="Times New Roman" panose="02020603050405020304" pitchFamily="18" charset="0"/>
                    <a:ea typeface="+mn-ea"/>
                    <a:cs typeface="+mn-cs"/>
                  </a:rPr>
                  <a:t>texbooks</a:t>
                </a:r>
                <a:r>
                  <a:rPr lang="en-US" sz="1200" b="1" u="sng" kern="1200" dirty="0">
                    <a:solidFill>
                      <a:schemeClr val="tx1"/>
                    </a:solidFill>
                    <a:effectLst/>
                    <a:latin typeface="Times New Roman" panose="02020603050405020304" pitchFamily="18" charset="0"/>
                    <a:ea typeface="+mn-ea"/>
                    <a:cs typeface="+mn-cs"/>
                  </a:rPr>
                  <a:t>).</a:t>
                </a:r>
                <a:r>
                  <a:rPr lang="en-US" sz="1200" kern="1200" dirty="0">
                    <a:solidFill>
                      <a:schemeClr val="tx1"/>
                    </a:solidFill>
                    <a:effectLst/>
                    <a:latin typeface="Times New Roman" panose="02020603050405020304" pitchFamily="18" charset="0"/>
                    <a:ea typeface="+mn-ea"/>
                    <a:cs typeface="+mn-cs"/>
                  </a:rPr>
                  <a:t>    The string will be called a thin, tightly stretched elastic thread, while the tension is so great, the bending resistance can be neglected </a:t>
                </a:r>
                <a:r>
                  <a:rPr lang="en-US" sz="1200" i="0" kern="1200">
                    <a:solidFill>
                      <a:schemeClr val="tx1"/>
                    </a:solidFill>
                    <a:effectLst/>
                    <a:latin typeface="Times New Roman" panose="02020603050405020304" pitchFamily="18" charset="0"/>
                    <a:ea typeface="+mn-ea"/>
                    <a:cs typeface="+mn-cs"/>
                  </a:rPr>
                  <a:t>𝜀^2=𝐸𝐼/(𝑇𝐿^2 )&lt;&lt;1</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The equation of string vibrations taking into account the bending stiffness can be written as</a:t>
                </a:r>
              </a:p>
              <a:p>
                <a:r>
                  <a:rPr lang="en-US" sz="1200" i="0" kern="1200">
                    <a:solidFill>
                      <a:schemeClr val="tx1"/>
                    </a:solidFill>
                    <a:effectLst/>
                    <a:latin typeface="Times New Roman" panose="02020603050405020304" pitchFamily="18" charset="0"/>
                    <a:ea typeface="+mn-ea"/>
                    <a:cs typeface="+mn-cs"/>
                  </a:rPr>
                  <a:t>−𝐸𝐼𝑢_𝑥𝑥𝑥𝑥+𝑇𝑢_𝑥𝑥=𝜌𝐹𝑢_𝑡𝑡,𝐼=𝑏ℎ^3/12</a:t>
                </a:r>
                <a:r>
                  <a:rPr lang="en-US" sz="1200" kern="1200" dirty="0">
                    <a:solidFill>
                      <a:schemeClr val="tx1"/>
                    </a:solidFill>
                    <a:effectLst/>
                    <a:latin typeface="Times New Roman" panose="02020603050405020304" pitchFamily="18" charset="0"/>
                    <a:ea typeface="+mn-ea"/>
                    <a:cs typeface="+mn-cs"/>
                  </a:rPr>
                  <a:t>   (5)</a:t>
                </a:r>
              </a:p>
              <a:p>
                <a:r>
                  <a:rPr lang="en-US" sz="1200" kern="1200" dirty="0">
                    <a:solidFill>
                      <a:schemeClr val="tx1"/>
                    </a:solidFill>
                    <a:effectLst/>
                    <a:latin typeface="Times New Roman" panose="02020603050405020304" pitchFamily="18" charset="0"/>
                    <a:ea typeface="+mn-ea"/>
                    <a:cs typeface="+mn-cs"/>
                  </a:rPr>
                  <a:t>     Without loss of generality, we accept the stretched beam is </a:t>
                </a:r>
                <a:r>
                  <a:rPr lang="en-US" sz="1200" kern="1200" dirty="0" err="1">
                    <a:solidFill>
                      <a:schemeClr val="tx1"/>
                    </a:solidFill>
                    <a:effectLst/>
                    <a:latin typeface="Times New Roman" panose="02020603050405020304" pitchFamily="18" charset="0"/>
                    <a:ea typeface="+mn-ea"/>
                    <a:cs typeface="+mn-cs"/>
                  </a:rPr>
                  <a:t>symply</a:t>
                </a:r>
                <a:r>
                  <a:rPr lang="en-US" sz="1200" kern="1200" dirty="0">
                    <a:solidFill>
                      <a:schemeClr val="tx1"/>
                    </a:solidFill>
                    <a:effectLst/>
                    <a:latin typeface="Times New Roman" panose="02020603050405020304" pitchFamily="18" charset="0"/>
                    <a:ea typeface="+mn-ea"/>
                    <a:cs typeface="+mn-cs"/>
                  </a:rPr>
                  <a:t> supported</a:t>
                </a:r>
              </a:p>
              <a:p>
                <a:r>
                  <a:rPr lang="en-US" sz="1200" i="0" kern="1200">
                    <a:solidFill>
                      <a:schemeClr val="tx1"/>
                    </a:solidFill>
                    <a:effectLst/>
                    <a:latin typeface="Times New Roman" panose="02020603050405020304" pitchFamily="18" charset="0"/>
                    <a:ea typeface="+mn-ea"/>
                    <a:cs typeface="+mn-cs"/>
                  </a:rPr>
                  <a:t>𝑢=𝑢_𝑥𝑥=0</a:t>
                </a:r>
                <a:r>
                  <a:rPr lang="en-US" sz="1200" kern="1200" dirty="0">
                    <a:solidFill>
                      <a:schemeClr val="tx1"/>
                    </a:solidFill>
                    <a:effectLst/>
                    <a:latin typeface="Times New Roman" panose="02020603050405020304" pitchFamily="18" charset="0"/>
                    <a:ea typeface="+mn-ea"/>
                    <a:cs typeface="+mn-cs"/>
                  </a:rPr>
                  <a:t>   at   </a:t>
                </a:r>
                <a:r>
                  <a:rPr lang="en-US" sz="1200" i="0" kern="1200">
                    <a:solidFill>
                      <a:schemeClr val="tx1"/>
                    </a:solidFill>
                    <a:effectLst/>
                    <a:latin typeface="Times New Roman" panose="02020603050405020304" pitchFamily="18" charset="0"/>
                    <a:ea typeface="+mn-ea"/>
                    <a:cs typeface="+mn-cs"/>
                  </a:rPr>
                  <a:t>𝑥=0,𝐿</a:t>
                </a:r>
                <a:r>
                  <a:rPr lang="en-US" sz="1200" kern="1200" dirty="0">
                    <a:solidFill>
                      <a:schemeClr val="tx1"/>
                    </a:solidFill>
                    <a:effectLst/>
                    <a:latin typeface="Times New Roman" panose="02020603050405020304" pitchFamily="18" charset="0"/>
                    <a:ea typeface="+mn-ea"/>
                    <a:cs typeface="+mn-cs"/>
                  </a:rPr>
                  <a:t>   (6)</a:t>
                </a:r>
              </a:p>
              <a:p>
                <a:r>
                  <a:rPr lang="en-US" sz="1200" kern="1200" dirty="0">
                    <a:solidFill>
                      <a:schemeClr val="tx1"/>
                    </a:solidFill>
                    <a:effectLst/>
                    <a:latin typeface="Times New Roman" panose="02020603050405020304" pitchFamily="18" charset="0"/>
                    <a:ea typeface="+mn-ea"/>
                    <a:cs typeface="+mn-cs"/>
                  </a:rPr>
                  <a:t>If the solution is searched in the form of series, a new parameter appears, which must be compared with parameter </a:t>
                </a:r>
                <a:r>
                  <a:rPr lang="en-US" sz="1200" i="0" kern="1200">
                    <a:solidFill>
                      <a:schemeClr val="tx1"/>
                    </a:solidFill>
                    <a:effectLst/>
                    <a:latin typeface="Times New Roman" panose="02020603050405020304" pitchFamily="18" charset="0"/>
                    <a:ea typeface="+mn-ea"/>
                    <a:cs typeface="+mn-cs"/>
                  </a:rPr>
                  <a:t>𝜀^(−1)=√((𝑇𝐿^2)/𝐸𝐼)</a:t>
                </a:r>
                <a:r>
                  <a:rPr lang="en-US" sz="1200" kern="1200" dirty="0">
                    <a:solidFill>
                      <a:schemeClr val="tx1"/>
                    </a:solidFill>
                    <a:effectLst/>
                    <a:latin typeface="Times New Roman" panose="02020603050405020304" pitchFamily="18" charset="0"/>
                    <a:ea typeface="+mn-ea"/>
                    <a:cs typeface="+mn-cs"/>
                  </a:rPr>
                  <a:t>. For </a:t>
                </a:r>
                <a:r>
                  <a:rPr lang="en-US" sz="1200" i="0" kern="1200">
                    <a:solidFill>
                      <a:schemeClr val="tx1"/>
                    </a:solidFill>
                    <a:effectLst/>
                    <a:latin typeface="Times New Roman" panose="02020603050405020304" pitchFamily="18" charset="0"/>
                    <a:ea typeface="+mn-ea"/>
                    <a:cs typeface="+mn-cs"/>
                  </a:rPr>
                  <a:t>𝑗&lt;&lt;𝜀^(−1)</a:t>
                </a:r>
                <a:r>
                  <a:rPr lang="en-US" sz="1200" kern="1200" dirty="0">
                    <a:solidFill>
                      <a:schemeClr val="tx1"/>
                    </a:solidFill>
                    <a:effectLst/>
                    <a:latin typeface="Times New Roman" panose="02020603050405020304" pitchFamily="18" charset="0"/>
                    <a:ea typeface="+mn-ea"/>
                    <a:cs typeface="+mn-cs"/>
                  </a:rPr>
                  <a:t> </a:t>
                </a:r>
                <a:r>
                  <a:rPr lang="en-US" sz="1200" b="1" kern="1200" dirty="0">
                    <a:solidFill>
                      <a:schemeClr val="tx1"/>
                    </a:solidFill>
                    <a:effectLst/>
                    <a:latin typeface="Times New Roman" panose="02020603050405020304" pitchFamily="18" charset="0"/>
                    <a:ea typeface="+mn-ea"/>
                    <a:cs typeface="+mn-cs"/>
                  </a:rPr>
                  <a:t>string model</a:t>
                </a:r>
                <a:r>
                  <a:rPr lang="en-US" sz="1200" kern="1200" dirty="0">
                    <a:solidFill>
                      <a:schemeClr val="tx1"/>
                    </a:solidFill>
                    <a:effectLst/>
                    <a:latin typeface="Times New Roman" panose="02020603050405020304" pitchFamily="18" charset="0"/>
                    <a:ea typeface="+mn-ea"/>
                    <a:cs typeface="+mn-cs"/>
                  </a:rPr>
                  <a:t> can (1) be used, then</a:t>
                </a:r>
              </a:p>
              <a:p>
                <a:r>
                  <a:rPr lang="en-US" sz="1200" i="0" kern="1200">
                    <a:solidFill>
                      <a:schemeClr val="tx1"/>
                    </a:solidFill>
                    <a:effectLst/>
                    <a:latin typeface="Times New Roman" panose="02020603050405020304" pitchFamily="18" charset="0"/>
                    <a:ea typeface="+mn-ea"/>
                    <a:cs typeface="+mn-cs"/>
                  </a:rPr>
                  <a:t>𝑢≈∑_(𝑗=1)^𝑁▒𝑠𝑖𝑛⁡〖𝑗𝜋𝑥/𝐿〗 (𝐶_1𝑗  𝑐𝑜𝑠⁡〖𝜔_𝑗 〗 𝑡+𝐶_2𝑗  𝑠𝑖𝑛⁡〖𝜔_𝑗 〗 𝑡),𝑁≈𝜀^(−1)</a:t>
                </a:r>
                <a:r>
                  <a:rPr lang="en-US" sz="1200" kern="1200" dirty="0">
                    <a:solidFill>
                      <a:schemeClr val="tx1"/>
                    </a:solidFill>
                    <a:effectLst/>
                    <a:latin typeface="Times New Roman" panose="02020603050405020304" pitchFamily="18" charset="0"/>
                    <a:ea typeface="+mn-ea"/>
                    <a:cs typeface="+mn-cs"/>
                  </a:rPr>
                  <a:t>   (7)</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𝑗&gt;&gt;𝜀^(−1)</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beam model </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−𝐸𝐼𝑢_𝑥𝑥𝑥𝑥=𝜌𝐹𝑢_𝑡𝑡</a:t>
                </a:r>
                <a:r>
                  <a:rPr lang="en-US" sz="1200" kern="1200" dirty="0">
                    <a:solidFill>
                      <a:schemeClr val="tx1"/>
                    </a:solidFill>
                    <a:effectLst/>
                    <a:latin typeface="Times New Roman" panose="02020603050405020304" pitchFamily="18" charset="0"/>
                    <a:ea typeface="+mn-ea"/>
                    <a:cs typeface="+mn-cs"/>
                  </a:rPr>
                  <a:t>                                               (8)</a:t>
                </a:r>
              </a:p>
              <a:p>
                <a:r>
                  <a:rPr lang="en-US" sz="1200" kern="1200" dirty="0">
                    <a:solidFill>
                      <a:schemeClr val="tx1"/>
                    </a:solidFill>
                    <a:effectLst/>
                    <a:latin typeface="Times New Roman" panose="02020603050405020304" pitchFamily="18" charset="0"/>
                    <a:ea typeface="+mn-ea"/>
                    <a:cs typeface="+mn-cs"/>
                  </a:rPr>
                  <a:t>For </a:t>
                </a:r>
                <a:r>
                  <a:rPr lang="en-US" sz="1200" i="0" kern="1200">
                    <a:solidFill>
                      <a:schemeClr val="tx1"/>
                    </a:solidFill>
                    <a:effectLst/>
                    <a:latin typeface="Times New Roman" panose="02020603050405020304" pitchFamily="18" charset="0"/>
                    <a:ea typeface="+mn-ea"/>
                    <a:cs typeface="+mn-cs"/>
                  </a:rPr>
                  <a:t>𝑗∼1/(𝑚𝑎𝑥⁡( ℎ/𝐿;𝑏/𝐿))</a:t>
                </a:r>
                <a:r>
                  <a:rPr lang="en-US" sz="1200" kern="1200" dirty="0">
                    <a:solidFill>
                      <a:schemeClr val="tx1"/>
                    </a:solidFill>
                    <a:effectLst/>
                    <a:latin typeface="Times New Roman" panose="02020603050405020304" pitchFamily="18" charset="0"/>
                    <a:ea typeface="+mn-ea"/>
                    <a:cs typeface="+mn-cs"/>
                  </a:rPr>
                  <a:t> one can use </a:t>
                </a:r>
                <a:r>
                  <a:rPr lang="en-US" sz="1200" b="1" kern="1200" dirty="0">
                    <a:solidFill>
                      <a:schemeClr val="tx1"/>
                    </a:solidFill>
                    <a:effectLst/>
                    <a:latin typeface="Times New Roman" panose="02020603050405020304" pitchFamily="18" charset="0"/>
                    <a:ea typeface="+mn-ea"/>
                    <a:cs typeface="+mn-cs"/>
                  </a:rPr>
                  <a:t>3D elasticity model</a:t>
                </a:r>
                <a:r>
                  <a:rPr lang="en-US" sz="1200" kern="1200" dirty="0">
                    <a:solidFill>
                      <a:schemeClr val="tx1"/>
                    </a:solidFill>
                    <a:effectLst/>
                    <a:latin typeface="Times New Roman" panose="02020603050405020304" pitchFamily="18" charset="0"/>
                    <a:ea typeface="+mn-ea"/>
                    <a:cs typeface="+mn-cs"/>
                  </a:rPr>
                  <a:t>, etc.</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with variables parameters - infinite system of ODE?</a:t>
                </a:r>
              </a:p>
              <a:p>
                <a:r>
                  <a:rPr lang="en-US" sz="1200" kern="1200" dirty="0">
                    <a:solidFill>
                      <a:schemeClr val="tx1"/>
                    </a:solidFill>
                    <a:effectLst/>
                    <a:latin typeface="Times New Roman" panose="02020603050405020304" pitchFamily="18" charset="0"/>
                    <a:ea typeface="+mn-ea"/>
                    <a:cs typeface="+mn-cs"/>
                  </a:rPr>
                  <a:t> </a:t>
                </a:r>
              </a:p>
              <a:p>
                <a:r>
                  <a:rPr lang="en-US" sz="1200" kern="1200" dirty="0">
                    <a:solidFill>
                      <a:schemeClr val="tx1"/>
                    </a:solidFill>
                    <a:effectLst/>
                    <a:latin typeface="Times New Roman" panose="02020603050405020304" pitchFamily="18" charset="0"/>
                    <a:ea typeface="+mn-ea"/>
                    <a:cs typeface="+mn-cs"/>
                  </a:rPr>
                  <a:t>String on the nonlinear foundations </a:t>
                </a:r>
              </a:p>
              <a:p>
                <a:r>
                  <a:rPr lang="en-US" sz="1200" i="0" kern="1200">
                    <a:solidFill>
                      <a:schemeClr val="tx1"/>
                    </a:solidFill>
                    <a:effectLst/>
                    <a:latin typeface="Times New Roman" panose="02020603050405020304" pitchFamily="18" charset="0"/>
                    <a:ea typeface="+mn-ea"/>
                    <a:cs typeface="+mn-cs"/>
                  </a:rPr>
                  <a:t>𝑇𝑢_𝑥𝑥+𝑐𝑢^3=𝜌𝐹𝑢_𝑡𝑡,(𝑐𝐹^2 𝐿^2)/𝑇&lt;&lt;1</a:t>
                </a:r>
                <a:r>
                  <a:rPr lang="en-US" sz="1200" kern="1200" dirty="0">
                    <a:solidFill>
                      <a:schemeClr val="tx1"/>
                    </a:solidFill>
                    <a:effectLst/>
                    <a:latin typeface="Times New Roman" panose="02020603050405020304" pitchFamily="18" charset="0"/>
                    <a:ea typeface="+mn-ea"/>
                    <a:cs typeface="+mn-cs"/>
                  </a:rPr>
                  <a:t>    (9)</a:t>
                </a:r>
              </a:p>
              <a:p>
                <a:r>
                  <a:rPr lang="en-US" sz="1200" kern="1200" dirty="0">
                    <a:solidFill>
                      <a:schemeClr val="tx1"/>
                    </a:solidFill>
                    <a:effectLst/>
                    <a:latin typeface="Times New Roman" panose="02020603050405020304" pitchFamily="18" charset="0"/>
                    <a:ea typeface="+mn-ea"/>
                    <a:cs typeface="+mn-cs"/>
                  </a:rPr>
                  <a:t>Standard perturbation approach leads to </a:t>
                </a:r>
                <a:r>
                  <a:rPr lang="en-US" sz="1200" b="1" kern="1200" dirty="0">
                    <a:solidFill>
                      <a:schemeClr val="tx1"/>
                    </a:solidFill>
                    <a:effectLst/>
                    <a:latin typeface="Times New Roman" panose="02020603050405020304" pitchFamily="18" charset="0"/>
                    <a:ea typeface="+mn-ea"/>
                    <a:cs typeface="+mn-cs"/>
                  </a:rPr>
                  <a:t>small divisors problem</a:t>
                </a:r>
                <a:r>
                  <a:rPr lang="en-US" sz="1200" kern="1200" dirty="0">
                    <a:solidFill>
                      <a:schemeClr val="tx1"/>
                    </a:solidFill>
                    <a:effectLst/>
                    <a:latin typeface="Times New Roman" panose="02020603050405020304" pitchFamily="18" charset="0"/>
                    <a:ea typeface="+mn-ea"/>
                    <a:cs typeface="+mn-cs"/>
                  </a:rPr>
                  <a:t>.</a:t>
                </a:r>
              </a:p>
              <a:p>
                <a:r>
                  <a:rPr lang="en-US" sz="1200" kern="1200" dirty="0">
                    <a:solidFill>
                      <a:schemeClr val="tx1"/>
                    </a:solidFill>
                    <a:effectLst/>
                    <a:latin typeface="Times New Roman" panose="02020603050405020304" pitchFamily="18" charset="0"/>
                    <a:ea typeface="+mn-ea"/>
                    <a:cs typeface="+mn-cs"/>
                  </a:rPr>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r>
                  <a:rPr lang="en-US" sz="1200" kern="1200" dirty="0">
                    <a:solidFill>
                      <a:schemeClr val="tx1"/>
                    </a:solidFill>
                    <a:effectLst/>
                    <a:latin typeface="Times New Roman" panose="02020603050405020304" pitchFamily="18" charset="0"/>
                    <a:ea typeface="+mn-ea"/>
                    <a:cs typeface="+mn-cs"/>
                  </a:rPr>
                  <a:t>    The problem of small divisors is physically manifested in </a:t>
                </a:r>
                <a:r>
                  <a:rPr lang="en-US" sz="1200" b="0" u="none" strike="noStrike" kern="1200" dirty="0">
                    <a:solidFill>
                      <a:schemeClr val="tx1"/>
                    </a:solidFill>
                    <a:effectLst/>
                    <a:latin typeface="Times New Roman" panose="02020603050405020304" pitchFamily="18" charset="0"/>
                    <a:ea typeface="+mn-ea"/>
                    <a:cs typeface="+mn-cs"/>
                    <a:hlinkClick r:id="rId4"/>
                  </a:rPr>
                  <a:t>combination</a:t>
                </a:r>
                <a:r>
                  <a:rPr lang="en-US" sz="1200" b="0" u="sng" kern="1200" dirty="0">
                    <a:solidFill>
                      <a:schemeClr val="tx1"/>
                    </a:solidFill>
                    <a:effectLst/>
                    <a:latin typeface="Times New Roman" panose="02020603050405020304" pitchFamily="18" charset="0"/>
                    <a:ea typeface="+mn-ea"/>
                    <a:cs typeface="+mn-cs"/>
                    <a:hlinkClick r:id="rId4"/>
                  </a:rPr>
                  <a:t> </a:t>
                </a:r>
                <a:r>
                  <a:rPr lang="en-US" sz="1200" b="0" u="none" strike="noStrike" kern="1200" dirty="0">
                    <a:solidFill>
                      <a:schemeClr val="tx1"/>
                    </a:solidFill>
                    <a:effectLst/>
                    <a:latin typeface="Times New Roman" panose="02020603050405020304" pitchFamily="18" charset="0"/>
                    <a:ea typeface="+mn-ea"/>
                    <a:cs typeface="+mn-cs"/>
                    <a:hlinkClick r:id="rId4"/>
                  </a:rPr>
                  <a:t>resonance</a:t>
                </a:r>
                <a:r>
                  <a:rPr lang="en-US" sz="1200" b="1" kern="1200" dirty="0">
                    <a:solidFill>
                      <a:schemeClr val="tx1"/>
                    </a:solidFill>
                    <a:effectLst/>
                    <a:latin typeface="Times New Roman" panose="02020603050405020304" pitchFamily="18" charset="0"/>
                    <a:ea typeface="+mn-ea"/>
                    <a:cs typeface="+mn-cs"/>
                  </a:rPr>
                  <a:t>s</a:t>
                </a:r>
                <a:r>
                  <a:rPr lang="en-US" sz="1200" kern="1200" dirty="0">
                    <a:solidFill>
                      <a:schemeClr val="tx1"/>
                    </a:solidFill>
                    <a:effectLst/>
                    <a:latin typeface="Times New Roman" panose="02020603050405020304" pitchFamily="18" charset="0"/>
                    <a:ea typeface="+mn-ea"/>
                    <a:cs typeface="+mn-cs"/>
                  </a:rPr>
                  <a:t>. There is a significant difference between the tasks of celestial mechanics, with which the KAM theory deals, and the problem of the mathematical physics which usually subdivided into a few subproblems.</a:t>
                </a:r>
              </a:p>
              <a:p>
                <a:r>
                  <a:rPr lang="en-US" sz="1200" kern="1200" dirty="0">
                    <a:solidFill>
                      <a:schemeClr val="tx1"/>
                    </a:solidFill>
                    <a:effectLst/>
                    <a:latin typeface="Times New Roman" panose="02020603050405020304" pitchFamily="18" charset="0"/>
                    <a:ea typeface="+mn-ea"/>
                    <a:cs typeface="+mn-cs"/>
                  </a:rPr>
                  <a:t>   For comparing of model of pure and applied math let us introduce index of function variation</a:t>
                </a:r>
                <a:r>
                  <a:rPr lang="en-US" sz="1200" i="0" kern="1200">
                    <a:solidFill>
                      <a:schemeClr val="tx1"/>
                    </a:solidFill>
                    <a:effectLst/>
                    <a:latin typeface="Times New Roman" panose="02020603050405020304" pitchFamily="18" charset="0"/>
                    <a:ea typeface="+mn-ea"/>
                    <a:cs typeface="+mn-cs"/>
                  </a:rPr>
                  <a:t>𝜆</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𝑢_𝑥∼𝜀^𝜆 𝑢</a:t>
                </a:r>
                <a:r>
                  <a:rPr lang="en-US" sz="1200" kern="1200" dirty="0">
                    <a:solidFill>
                      <a:schemeClr val="tx1"/>
                    </a:solidFill>
                    <a:effectLst/>
                    <a:latin typeface="Times New Roman" panose="02020603050405020304" pitchFamily="18" charset="0"/>
                    <a:ea typeface="+mn-ea"/>
                    <a:cs typeface="+mn-cs"/>
                  </a:rPr>
                  <a:t>          (10)</a:t>
                </a:r>
              </a:p>
              <a:p>
                <a:r>
                  <a:rPr lang="en-US" sz="1200" kern="1200" dirty="0">
                    <a:solidFill>
                      <a:schemeClr val="tx1"/>
                    </a:solidFill>
                    <a:effectLst/>
                    <a:latin typeface="Times New Roman" panose="02020603050405020304" pitchFamily="18" charset="0"/>
                    <a:ea typeface="+mn-ea"/>
                    <a:cs typeface="+mn-cs"/>
                  </a:rPr>
                  <a:t>Pure math model of string: PDE of hyperbolic type</a:t>
                </a:r>
              </a:p>
              <a:p>
                <a:r>
                  <a:rPr lang="en-US" sz="1200" kern="1200" dirty="0">
                    <a:solidFill>
                      <a:schemeClr val="tx1"/>
                    </a:solidFill>
                    <a:effectLst/>
                    <a:latin typeface="Times New Roman" panose="02020603050405020304" pitchFamily="18" charset="0"/>
                    <a:ea typeface="+mn-ea"/>
                    <a:cs typeface="+mn-cs"/>
                  </a:rPr>
                  <a:t>                                                         </a:t>
                </a:r>
                <a:r>
                  <a:rPr lang="en-US" sz="1200" i="0" kern="1200">
                    <a:solidFill>
                      <a:schemeClr val="tx1"/>
                    </a:solidFill>
                    <a:effectLst/>
                    <a:latin typeface="Times New Roman" panose="02020603050405020304" pitchFamily="18" charset="0"/>
                    <a:ea typeface="+mn-ea"/>
                    <a:cs typeface="+mn-cs"/>
                  </a:rPr>
                  <a:t>𝑇𝑢_𝑥𝑥=𝜌𝐹𝑢_𝑡𝑡</a:t>
                </a:r>
                <a:r>
                  <a:rPr lang="en-US" sz="1200" kern="1200" dirty="0">
                    <a:solidFill>
                      <a:schemeClr val="tx1"/>
                    </a:solidFill>
                    <a:effectLst/>
                    <a:latin typeface="Times New Roman" panose="02020603050405020304" pitchFamily="18" charset="0"/>
                    <a:ea typeface="+mn-ea"/>
                    <a:cs typeface="+mn-cs"/>
                  </a:rPr>
                  <a:t>   (11)</a:t>
                </a:r>
              </a:p>
              <a:p>
                <a:r>
                  <a:rPr lang="en-US" sz="1200" kern="1200" dirty="0">
                    <a:solidFill>
                      <a:schemeClr val="tx1"/>
                    </a:solidFill>
                    <a:effectLst/>
                    <a:latin typeface="Times New Roman" panose="02020603050405020304" pitchFamily="18" charset="0"/>
                    <a:ea typeface="+mn-ea"/>
                    <a:cs typeface="+mn-cs"/>
                  </a:rPr>
                  <a:t>Applied math model: PDE (11) </a:t>
                </a:r>
                <a:r>
                  <a:rPr lang="en-US" sz="1200" b="1" kern="1200" dirty="0">
                    <a:solidFill>
                      <a:schemeClr val="tx1"/>
                    </a:solidFill>
                    <a:effectLst/>
                    <a:latin typeface="Times New Roman" panose="02020603050405020304" pitchFamily="18" charset="0"/>
                    <a:ea typeface="+mn-ea"/>
                    <a:cs typeface="+mn-cs"/>
                  </a:rPr>
                  <a:t>and restriction</a:t>
                </a:r>
                <a:endParaRPr lang="en-US" sz="1200" kern="1200" dirty="0">
                  <a:solidFill>
                    <a:schemeClr val="tx1"/>
                  </a:solidFill>
                  <a:effectLst/>
                  <a:latin typeface="Times New Roman" panose="02020603050405020304" pitchFamily="18" charset="0"/>
                  <a:ea typeface="+mn-ea"/>
                  <a:cs typeface="+mn-cs"/>
                </a:endParaRPr>
              </a:p>
              <a:p>
                <a:r>
                  <a:rPr lang="en-US" sz="1200" i="0" kern="1200">
                    <a:solidFill>
                      <a:schemeClr val="tx1"/>
                    </a:solidFill>
                    <a:effectLst/>
                    <a:latin typeface="Times New Roman" panose="02020603050405020304" pitchFamily="18" charset="0"/>
                    <a:ea typeface="+mn-ea"/>
                    <a:cs typeface="+mn-cs"/>
                  </a:rPr>
                  <a:t>𝜆≥−1</a:t>
                </a:r>
                <a:r>
                  <a:rPr lang="en-US" sz="1200" kern="1200" dirty="0">
                    <a:solidFill>
                      <a:schemeClr val="tx1"/>
                    </a:solidFill>
                    <a:effectLst/>
                    <a:latin typeface="Times New Roman" panose="02020603050405020304" pitchFamily="18" charset="0"/>
                    <a:ea typeface="+mn-ea"/>
                    <a:cs typeface="+mn-cs"/>
                  </a:rPr>
                  <a:t>                  (12)</a:t>
                </a:r>
              </a:p>
            </p:txBody>
          </p:sp>
        </mc:Fallback>
      </mc:AlternateContent>
    </p:spTree>
    <p:extLst>
      <p:ext uri="{BB962C8B-B14F-4D97-AF65-F5344CB8AC3E}">
        <p14:creationId xmlns:p14="http://schemas.microsoft.com/office/powerpoint/2010/main" val="48767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2E7F-2BC7-4C72-8D26-695D3A7BCDD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DD2F4-FB99-4A2E-BE03-6CB19BB2116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D9BA65-8DDE-4D2C-8170-8FBF62D8B53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88EDCE5-5AC2-4A43-B267-40D870768ED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F229D7FA-304E-43A9-A58F-CCDD42564F96}"/>
              </a:ext>
            </a:extLst>
          </p:cNvPr>
          <p:cNvSpPr>
            <a:spLocks noGrp="1"/>
          </p:cNvSpPr>
          <p:nvPr>
            <p:ph type="sldNum" sz="quarter" idx="12"/>
          </p:nvPr>
        </p:nvSpPr>
        <p:spPr/>
        <p:txBody>
          <a:bodyPr/>
          <a:lstStyle>
            <a:lvl1pPr>
              <a:defRPr/>
            </a:lvl1pPr>
          </a:lstStyle>
          <a:p>
            <a:fld id="{88250C41-529F-4B09-A0F7-5C332E996ECB}" type="slidenum">
              <a:rPr lang="en-GB" altLang="en-US"/>
              <a:pPr/>
              <a:t>‹#›</a:t>
            </a:fld>
            <a:endParaRPr lang="en-GB" altLang="en-US"/>
          </a:p>
        </p:txBody>
      </p:sp>
    </p:spTree>
    <p:extLst>
      <p:ext uri="{BB962C8B-B14F-4D97-AF65-F5344CB8AC3E}">
        <p14:creationId xmlns:p14="http://schemas.microsoft.com/office/powerpoint/2010/main" val="1269970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8E44-DB5B-4F30-97B8-7DC0223067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44F970-8FDA-41F1-A211-8C89AD1804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99D83-2786-4009-9DEC-C23229583B5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35623A07-182F-4B2C-8A21-3569895240F5}"/>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293E5D9-0F54-4605-BEA2-EF246239E9B9}"/>
              </a:ext>
            </a:extLst>
          </p:cNvPr>
          <p:cNvSpPr>
            <a:spLocks noGrp="1"/>
          </p:cNvSpPr>
          <p:nvPr>
            <p:ph type="sldNum" sz="quarter" idx="12"/>
          </p:nvPr>
        </p:nvSpPr>
        <p:spPr/>
        <p:txBody>
          <a:bodyPr/>
          <a:lstStyle>
            <a:lvl1pPr>
              <a:defRPr/>
            </a:lvl1pPr>
          </a:lstStyle>
          <a:p>
            <a:fld id="{B1C23441-EA3E-44A7-93F0-94FFC387094F}" type="slidenum">
              <a:rPr lang="en-GB" altLang="en-US"/>
              <a:pPr/>
              <a:t>‹#›</a:t>
            </a:fld>
            <a:endParaRPr lang="en-GB" altLang="en-US"/>
          </a:p>
        </p:txBody>
      </p:sp>
    </p:spTree>
    <p:extLst>
      <p:ext uri="{BB962C8B-B14F-4D97-AF65-F5344CB8AC3E}">
        <p14:creationId xmlns:p14="http://schemas.microsoft.com/office/powerpoint/2010/main" val="206951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D3D7A5-7F57-4D4C-8F51-DD890034D523}"/>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E52860-8AD6-45BA-ADF3-134F4141FAEA}"/>
              </a:ext>
            </a:extLst>
          </p:cNvPr>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8A9CC-C270-4627-BF08-19C5247741E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640F24A-255B-4DE9-8921-23773E12158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A5085DF-63D8-4A8E-9DFF-8A47F650A71A}"/>
              </a:ext>
            </a:extLst>
          </p:cNvPr>
          <p:cNvSpPr>
            <a:spLocks noGrp="1"/>
          </p:cNvSpPr>
          <p:nvPr>
            <p:ph type="sldNum" sz="quarter" idx="12"/>
          </p:nvPr>
        </p:nvSpPr>
        <p:spPr/>
        <p:txBody>
          <a:bodyPr/>
          <a:lstStyle>
            <a:lvl1pPr>
              <a:defRPr/>
            </a:lvl1pPr>
          </a:lstStyle>
          <a:p>
            <a:fld id="{9258C98D-AE54-49AE-8E0F-1FD0573D7669}" type="slidenum">
              <a:rPr lang="en-GB" altLang="en-US"/>
              <a:pPr/>
              <a:t>‹#›</a:t>
            </a:fld>
            <a:endParaRPr lang="en-GB" altLang="en-US"/>
          </a:p>
        </p:txBody>
      </p:sp>
    </p:spTree>
    <p:extLst>
      <p:ext uri="{BB962C8B-B14F-4D97-AF65-F5344CB8AC3E}">
        <p14:creationId xmlns:p14="http://schemas.microsoft.com/office/powerpoint/2010/main" val="313942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09FF-5CC0-4D4F-8C18-67603A327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4BA5F-B673-4760-A99C-78325DEBCD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F153E-42A8-4F0E-9A44-A57576BA5C8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459421A-E0CD-4B0F-A502-D169E0F2EE11}"/>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E4D0E2CC-6ED8-45F1-8FDC-C39EF52D906A}"/>
              </a:ext>
            </a:extLst>
          </p:cNvPr>
          <p:cNvSpPr>
            <a:spLocks noGrp="1"/>
          </p:cNvSpPr>
          <p:nvPr>
            <p:ph type="sldNum" sz="quarter" idx="12"/>
          </p:nvPr>
        </p:nvSpPr>
        <p:spPr/>
        <p:txBody>
          <a:bodyPr/>
          <a:lstStyle>
            <a:lvl1pPr>
              <a:defRPr/>
            </a:lvl1pPr>
          </a:lstStyle>
          <a:p>
            <a:fld id="{93BF54FE-2F28-4880-8DCE-CBFA495EE85B}" type="slidenum">
              <a:rPr lang="en-GB" altLang="en-US"/>
              <a:pPr/>
              <a:t>‹#›</a:t>
            </a:fld>
            <a:endParaRPr lang="en-GB" altLang="en-US"/>
          </a:p>
        </p:txBody>
      </p:sp>
    </p:spTree>
    <p:extLst>
      <p:ext uri="{BB962C8B-B14F-4D97-AF65-F5344CB8AC3E}">
        <p14:creationId xmlns:p14="http://schemas.microsoft.com/office/powerpoint/2010/main" val="408706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1831-9770-4616-AFC8-94208E950DF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6091C5-A10B-4FB1-AC5B-24CB57BA95B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BD6AAC7-2411-4CCB-B595-1CB2D535190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A5C9607C-01ED-402D-91A9-70D0E4FBF43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99F62657-384B-42E8-93F7-34A92A285AAD}"/>
              </a:ext>
            </a:extLst>
          </p:cNvPr>
          <p:cNvSpPr>
            <a:spLocks noGrp="1"/>
          </p:cNvSpPr>
          <p:nvPr>
            <p:ph type="sldNum" sz="quarter" idx="12"/>
          </p:nvPr>
        </p:nvSpPr>
        <p:spPr/>
        <p:txBody>
          <a:bodyPr/>
          <a:lstStyle>
            <a:lvl1pPr>
              <a:defRPr/>
            </a:lvl1pPr>
          </a:lstStyle>
          <a:p>
            <a:fld id="{BC42D7B3-E07C-4751-988A-D8F5F5EB8894}" type="slidenum">
              <a:rPr lang="en-GB" altLang="en-US"/>
              <a:pPr/>
              <a:t>‹#›</a:t>
            </a:fld>
            <a:endParaRPr lang="en-GB" altLang="en-US"/>
          </a:p>
        </p:txBody>
      </p:sp>
    </p:spTree>
    <p:extLst>
      <p:ext uri="{BB962C8B-B14F-4D97-AF65-F5344CB8AC3E}">
        <p14:creationId xmlns:p14="http://schemas.microsoft.com/office/powerpoint/2010/main" val="2698620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FEEA9-424B-4FD2-8617-F6B073F570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1DB584-2FE9-4265-AE94-3D39BE6DA48B}"/>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F16B9E-CC77-4843-A3A1-E95347164D52}"/>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B37962-5467-4F39-86F0-10A78EDBA925}"/>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D03C058C-FEB0-4F55-8BE2-14D05CB712EE}"/>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0466B7E9-E6BF-4723-9C67-A57E1119B6FA}"/>
              </a:ext>
            </a:extLst>
          </p:cNvPr>
          <p:cNvSpPr>
            <a:spLocks noGrp="1"/>
          </p:cNvSpPr>
          <p:nvPr>
            <p:ph type="sldNum" sz="quarter" idx="12"/>
          </p:nvPr>
        </p:nvSpPr>
        <p:spPr/>
        <p:txBody>
          <a:bodyPr/>
          <a:lstStyle>
            <a:lvl1pPr>
              <a:defRPr/>
            </a:lvl1pPr>
          </a:lstStyle>
          <a:p>
            <a:fld id="{1A86D5E3-328B-4738-B43E-5CA11136BBB2}" type="slidenum">
              <a:rPr lang="en-GB" altLang="en-US"/>
              <a:pPr/>
              <a:t>‹#›</a:t>
            </a:fld>
            <a:endParaRPr lang="en-GB" altLang="en-US"/>
          </a:p>
        </p:txBody>
      </p:sp>
    </p:spTree>
    <p:extLst>
      <p:ext uri="{BB962C8B-B14F-4D97-AF65-F5344CB8AC3E}">
        <p14:creationId xmlns:p14="http://schemas.microsoft.com/office/powerpoint/2010/main" val="70400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EA45D-697B-4FE3-8603-F5D6D6BA9D3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2DF80C-F47A-4730-B60A-A80EC383679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983A12-E945-4F18-8A5E-A27CFC95C0A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A644F-30D9-4717-B320-5B055D27A1F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E3E579-F007-4DDA-9DFD-F95EDA6CFCB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1847F1-238D-451E-A35C-025E64D7C710}"/>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CC1D23E6-DF68-4F85-A1EC-86DC5107F05A}"/>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2E7B17A5-D5F3-4C2E-A8F2-18497BCA2262}"/>
              </a:ext>
            </a:extLst>
          </p:cNvPr>
          <p:cNvSpPr>
            <a:spLocks noGrp="1"/>
          </p:cNvSpPr>
          <p:nvPr>
            <p:ph type="sldNum" sz="quarter" idx="12"/>
          </p:nvPr>
        </p:nvSpPr>
        <p:spPr/>
        <p:txBody>
          <a:bodyPr/>
          <a:lstStyle>
            <a:lvl1pPr>
              <a:defRPr/>
            </a:lvl1pPr>
          </a:lstStyle>
          <a:p>
            <a:fld id="{D0352C00-2451-49BD-B977-30C58CA5A678}" type="slidenum">
              <a:rPr lang="en-GB" altLang="en-US"/>
              <a:pPr/>
              <a:t>‹#›</a:t>
            </a:fld>
            <a:endParaRPr lang="en-GB" altLang="en-US"/>
          </a:p>
        </p:txBody>
      </p:sp>
    </p:spTree>
    <p:extLst>
      <p:ext uri="{BB962C8B-B14F-4D97-AF65-F5344CB8AC3E}">
        <p14:creationId xmlns:p14="http://schemas.microsoft.com/office/powerpoint/2010/main" val="132654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6EBD-A9E8-43BF-B4E9-A967C1ACB1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8022D0-F974-4942-B03D-0288F5029F50}"/>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6FC05016-2535-4D44-B996-76D163CD09CA}"/>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C3542F58-BA3D-4475-B46A-646F269AE97F}"/>
              </a:ext>
            </a:extLst>
          </p:cNvPr>
          <p:cNvSpPr>
            <a:spLocks noGrp="1"/>
          </p:cNvSpPr>
          <p:nvPr>
            <p:ph type="sldNum" sz="quarter" idx="12"/>
          </p:nvPr>
        </p:nvSpPr>
        <p:spPr/>
        <p:txBody>
          <a:bodyPr/>
          <a:lstStyle>
            <a:lvl1pPr>
              <a:defRPr/>
            </a:lvl1pPr>
          </a:lstStyle>
          <a:p>
            <a:fld id="{A3BCEC20-5378-453F-979A-2535EABB5FE4}" type="slidenum">
              <a:rPr lang="en-GB" altLang="en-US"/>
              <a:pPr/>
              <a:t>‹#›</a:t>
            </a:fld>
            <a:endParaRPr lang="en-GB" altLang="en-US"/>
          </a:p>
        </p:txBody>
      </p:sp>
    </p:spTree>
    <p:extLst>
      <p:ext uri="{BB962C8B-B14F-4D97-AF65-F5344CB8AC3E}">
        <p14:creationId xmlns:p14="http://schemas.microsoft.com/office/powerpoint/2010/main" val="1618954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5593E4-DD6B-4FF4-AC6C-939820AF51C1}"/>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CB4482A6-BC24-4058-914A-CE3ADA82D473}"/>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694A4C66-54A3-44B1-B3D5-1AB452953AA7}"/>
              </a:ext>
            </a:extLst>
          </p:cNvPr>
          <p:cNvSpPr>
            <a:spLocks noGrp="1"/>
          </p:cNvSpPr>
          <p:nvPr>
            <p:ph type="sldNum" sz="quarter" idx="12"/>
          </p:nvPr>
        </p:nvSpPr>
        <p:spPr/>
        <p:txBody>
          <a:bodyPr/>
          <a:lstStyle>
            <a:lvl1pPr>
              <a:defRPr/>
            </a:lvl1pPr>
          </a:lstStyle>
          <a:p>
            <a:fld id="{8EE7E37A-404F-4013-86D9-04D03BF259AB}" type="slidenum">
              <a:rPr lang="en-GB" altLang="en-US"/>
              <a:pPr/>
              <a:t>‹#›</a:t>
            </a:fld>
            <a:endParaRPr lang="en-GB" altLang="en-US"/>
          </a:p>
        </p:txBody>
      </p:sp>
    </p:spTree>
    <p:extLst>
      <p:ext uri="{BB962C8B-B14F-4D97-AF65-F5344CB8AC3E}">
        <p14:creationId xmlns:p14="http://schemas.microsoft.com/office/powerpoint/2010/main" val="42971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55706-6A60-452D-BD6F-1861490045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BC14F-BD8C-44BC-84FF-0032C936EDA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DA4E5-50FA-4CF7-B474-6F1F7846C8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0138A-6A99-4A24-8FFC-ABD7156C0861}"/>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41F2DE39-724D-447C-B1F9-1C0F372D13FD}"/>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03AF8A78-692B-4C4D-B959-A0C5AAFE2E3F}"/>
              </a:ext>
            </a:extLst>
          </p:cNvPr>
          <p:cNvSpPr>
            <a:spLocks noGrp="1"/>
          </p:cNvSpPr>
          <p:nvPr>
            <p:ph type="sldNum" sz="quarter" idx="12"/>
          </p:nvPr>
        </p:nvSpPr>
        <p:spPr/>
        <p:txBody>
          <a:bodyPr/>
          <a:lstStyle>
            <a:lvl1pPr>
              <a:defRPr/>
            </a:lvl1pPr>
          </a:lstStyle>
          <a:p>
            <a:fld id="{9A3B2BC3-5C54-4EAB-8D66-93782842A6F1}" type="slidenum">
              <a:rPr lang="en-GB" altLang="en-US"/>
              <a:pPr/>
              <a:t>‹#›</a:t>
            </a:fld>
            <a:endParaRPr lang="en-GB" altLang="en-US"/>
          </a:p>
        </p:txBody>
      </p:sp>
    </p:spTree>
    <p:extLst>
      <p:ext uri="{BB962C8B-B14F-4D97-AF65-F5344CB8AC3E}">
        <p14:creationId xmlns:p14="http://schemas.microsoft.com/office/powerpoint/2010/main" val="2204071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EE41-B65D-495A-9DB6-D0AA69CDCA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6D9B50-A8BE-4DEF-8CCA-BE37CB63CD4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1D55B2-D635-4534-9FE9-753EE1F6B88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ABDDF8-B78C-4488-ADB0-EBA7E76653EC}"/>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7C1703B-1966-45EB-B7D8-57B185A8BDC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CD980114-2038-4A8F-A6CE-3826165CDDA8}"/>
              </a:ext>
            </a:extLst>
          </p:cNvPr>
          <p:cNvSpPr>
            <a:spLocks noGrp="1"/>
          </p:cNvSpPr>
          <p:nvPr>
            <p:ph type="sldNum" sz="quarter" idx="12"/>
          </p:nvPr>
        </p:nvSpPr>
        <p:spPr/>
        <p:txBody>
          <a:bodyPr/>
          <a:lstStyle>
            <a:lvl1pPr>
              <a:defRPr/>
            </a:lvl1pPr>
          </a:lstStyle>
          <a:p>
            <a:fld id="{C4873854-480E-445D-B85A-B6E04D7D9B5C}" type="slidenum">
              <a:rPr lang="en-GB" altLang="en-US"/>
              <a:pPr/>
              <a:t>‹#›</a:t>
            </a:fld>
            <a:endParaRPr lang="en-GB" altLang="en-US"/>
          </a:p>
        </p:txBody>
      </p:sp>
    </p:spTree>
    <p:extLst>
      <p:ext uri="{BB962C8B-B14F-4D97-AF65-F5344CB8AC3E}">
        <p14:creationId xmlns:p14="http://schemas.microsoft.com/office/powerpoint/2010/main" val="288961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624335-6FA4-46F5-8264-ACD9D6761C32}"/>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en-US" dirty="0"/>
              <a:t>Cliquez pour modifier le style du titre du masque</a:t>
            </a:r>
          </a:p>
        </p:txBody>
      </p:sp>
      <p:sp>
        <p:nvSpPr>
          <p:cNvPr id="1027" name="Rectangle 3">
            <a:extLst>
              <a:ext uri="{FF2B5EF4-FFF2-40B4-BE49-F238E27FC236}">
                <a16:creationId xmlns:a16="http://schemas.microsoft.com/office/drawing/2014/main" id="{E5B0D4EA-8E6C-4EB2-A193-F71034867ED9}"/>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1028" name="Rectangle 4">
            <a:extLst>
              <a:ext uri="{FF2B5EF4-FFF2-40B4-BE49-F238E27FC236}">
                <a16:creationId xmlns:a16="http://schemas.microsoft.com/office/drawing/2014/main" id="{94616FAB-476C-4A09-959E-817FCF4EF73C}"/>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GB" altLang="en-US"/>
          </a:p>
        </p:txBody>
      </p:sp>
      <p:sp>
        <p:nvSpPr>
          <p:cNvPr id="1029" name="Rectangle 5">
            <a:extLst>
              <a:ext uri="{FF2B5EF4-FFF2-40B4-BE49-F238E27FC236}">
                <a16:creationId xmlns:a16="http://schemas.microsoft.com/office/drawing/2014/main" id="{D71F3BC7-5925-4749-A616-49E3C127F4E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BF1AF4DE-1416-4958-9EA4-B97FF3F209B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F3592EB-07BC-4951-B2B0-F16021B31FA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5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jp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3.xml"/><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9.emf"/><Relationship Id="rId5" Type="http://schemas.openxmlformats.org/officeDocument/2006/relationships/image" Target="../media/image2.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2.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image" Target="../media/image2.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microsoft.com/office/2007/relationships/hdphoto" Target="../media/hdphoto1.wdp"/><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png"/><Relationship Id="rId11" Type="http://schemas.openxmlformats.org/officeDocument/2006/relationships/image" Target="../media/image13.png"/><Relationship Id="rId5" Type="http://schemas.openxmlformats.org/officeDocument/2006/relationships/oleObject" Target="../embeddings/oleObject1.bin"/><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1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360AB7-0D27-4BFF-9335-3EA25B24AD2D}"/>
              </a:ext>
            </a:extLst>
          </p:cNvPr>
          <p:cNvSpPr>
            <a:spLocks noGrp="1"/>
          </p:cNvSpPr>
          <p:nvPr>
            <p:ph type="ctrTitle"/>
          </p:nvPr>
        </p:nvSpPr>
        <p:spPr>
          <a:xfrm>
            <a:off x="612396" y="862304"/>
            <a:ext cx="7919208" cy="2387600"/>
          </a:xfrm>
        </p:spPr>
        <p:txBody>
          <a:bodyPr/>
          <a:lstStyle/>
          <a:p>
            <a:r>
              <a:rPr lang="de-DE" sz="4000" b="1" dirty="0" err="1"/>
              <a:t>Mathematical</a:t>
            </a:r>
            <a:r>
              <a:rPr lang="de-DE" sz="4000" b="1" dirty="0"/>
              <a:t> Models in</a:t>
            </a:r>
            <a:br>
              <a:rPr lang="de-DE" sz="4000" b="1" dirty="0"/>
            </a:br>
            <a:r>
              <a:rPr lang="de-DE" sz="4000" b="1" dirty="0"/>
              <a:t>Pure and Applied </a:t>
            </a:r>
            <a:r>
              <a:rPr lang="de-DE" sz="4000" b="1" dirty="0" err="1" smtClean="0"/>
              <a:t>Mathematics</a:t>
            </a:r>
            <a:r>
              <a:rPr lang="en-US" sz="4000" b="1" dirty="0"/>
              <a:t/>
            </a:r>
            <a:br>
              <a:rPr lang="en-US" sz="4000" b="1" dirty="0"/>
            </a:br>
            <a:endParaRPr lang="en-US" sz="4000" dirty="0"/>
          </a:p>
        </p:txBody>
      </p:sp>
      <p:sp>
        <p:nvSpPr>
          <p:cNvPr id="5" name="Subtitle 4">
            <a:extLst>
              <a:ext uri="{FF2B5EF4-FFF2-40B4-BE49-F238E27FC236}">
                <a16:creationId xmlns:a16="http://schemas.microsoft.com/office/drawing/2014/main" id="{2D8090F2-D837-4509-ACDB-D3360E787F24}"/>
              </a:ext>
            </a:extLst>
          </p:cNvPr>
          <p:cNvSpPr>
            <a:spLocks noGrp="1"/>
          </p:cNvSpPr>
          <p:nvPr>
            <p:ph type="subTitle" idx="1"/>
          </p:nvPr>
        </p:nvSpPr>
        <p:spPr>
          <a:xfrm>
            <a:off x="1143000" y="3341979"/>
            <a:ext cx="6858000" cy="1655762"/>
          </a:xfrm>
        </p:spPr>
        <p:txBody>
          <a:bodyPr/>
          <a:lstStyle/>
          <a:p>
            <a:r>
              <a:rPr lang="en-US" dirty="0"/>
              <a:t>Igor </a:t>
            </a:r>
            <a:r>
              <a:rPr lang="en-US" dirty="0" err="1" smtClean="0"/>
              <a:t>Andrianov</a:t>
            </a:r>
            <a:endParaRPr lang="en-US" smtClean="0"/>
          </a:p>
          <a:p>
            <a:endParaRPr lang="en-US" dirty="0"/>
          </a:p>
        </p:txBody>
      </p:sp>
      <p:pic>
        <p:nvPicPr>
          <p:cNvPr id="112646" name="Picture 6" descr="Image result for Rwth logo">
            <a:extLst>
              <a:ext uri="{FF2B5EF4-FFF2-40B4-BE49-F238E27FC236}">
                <a16:creationId xmlns:a16="http://schemas.microsoft.com/office/drawing/2014/main" id="{47EE0AA8-589E-41CD-BD4E-CF58700E060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102428" y="3771341"/>
            <a:ext cx="2939144" cy="79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151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Intermediate Continuous Models</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10</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4875479"/>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14:m>
                  <m:oMath xmlns:m="http://schemas.openxmlformats.org/officeDocument/2006/math">
                    <m:r>
                      <a:rPr lang="en-US" sz="1600" i="1" smtClean="0">
                        <a:latin typeface="Cambria Math" panose="02040503050406030204" pitchFamily="18" charset="0"/>
                      </a:rPr>
                      <m:t>𝑚</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𝑗𝑡𝑡</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𝐷</m:t>
                    </m:r>
                    <m:r>
                      <a:rPr lang="en-US" sz="1600" i="1">
                        <a:latin typeface="Cambria Math" panose="02040503050406030204" pitchFamily="18" charset="0"/>
                      </a:rPr>
                      <m:t>𝜎</m:t>
                    </m:r>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=1,2,...,</m:t>
                    </m:r>
                    <m:r>
                      <a:rPr lang="en-US" sz="1600" i="1">
                        <a:latin typeface="Cambria Math" panose="02040503050406030204" pitchFamily="18" charset="0"/>
                      </a:rPr>
                      <m:t>𝑛</m:t>
                    </m:r>
                    <m:r>
                      <a:rPr lang="en-US" sz="1600" i="1">
                        <a:latin typeface="Cambria Math" panose="02040503050406030204" pitchFamily="18" charset="0"/>
                      </a:rPr>
                      <m:t>,</m:t>
                    </m:r>
                  </m:oMath>
                </a14:m>
                <a:r>
                  <a:rPr lang="en-US" sz="1600" dirty="0"/>
                  <a:t>	</a:t>
                </a:r>
                <a:r>
                  <a:rPr lang="en-US" sz="1600" dirty="0" smtClean="0"/>
                  <a:t> (</a:t>
                </a:r>
                <a:r>
                  <a:rPr lang="en-US" sz="1600" dirty="0"/>
                  <a:t>1)</a:t>
                </a:r>
              </a:p>
              <a:p>
                <a14:m>
                  <m:oMath xmlns:m="http://schemas.openxmlformats.org/officeDocument/2006/math">
                    <m:r>
                      <a:rPr lang="en-US" sz="1600" i="1">
                        <a:latin typeface="Cambria Math" panose="02040503050406030204" pitchFamily="18" charset="0"/>
                      </a:rPr>
                      <m:t>𝑚</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𝑡𝑡</m:t>
                        </m:r>
                      </m:sub>
                    </m:sSub>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𝑐</m:t>
                    </m:r>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𝑥𝑥</m:t>
                        </m:r>
                      </m:sub>
                    </m:sSub>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a:t>
                </a:r>
                <a:r>
                  <a:rPr lang="en-US" sz="1600" dirty="0" smtClean="0"/>
                  <a:t>                                     (</a:t>
                </a:r>
                <a:r>
                  <a:rPr lang="en-US" sz="1600" dirty="0"/>
                  <a:t>2)</a:t>
                </a:r>
              </a:p>
              <a:p>
                <a:endParaRPr lang="en-US" sz="1600" dirty="0"/>
              </a:p>
              <a:p>
                <a:pPr marL="285750" indent="-285750" algn="l">
                  <a:buFont typeface="Arial" panose="020B0604020202020204" pitchFamily="34" charset="0"/>
                  <a:buChar char="•"/>
                </a:pPr>
                <a:r>
                  <a:rPr lang="en-US" sz="1600" dirty="0"/>
                  <a:t>Identity:</a:t>
                </a:r>
                <a:r>
                  <a:rPr lang="en-US" sz="1600" i="1" dirty="0"/>
                  <a:t>  D</a:t>
                </a:r>
                <a:r>
                  <a:rPr lang="en-US" sz="1600" dirty="0"/>
                  <a:t> =   </a:t>
                </a:r>
                <a14:m>
                  <m:oMath xmlns:m="http://schemas.openxmlformats.org/officeDocument/2006/math">
                    <m:func>
                      <m:funcPr>
                        <m:ctrlPr>
                          <a:rPr lang="en-US" sz="1600" i="1">
                            <a:latin typeface="Cambria Math" panose="02040503050406030204" pitchFamily="18" charset="0"/>
                          </a:rPr>
                        </m:ctrlPr>
                      </m:funcPr>
                      <m:fName>
                        <m:r>
                          <a:rPr lang="en-US" sz="1600" i="1">
                            <a:latin typeface="Cambria Math" panose="02040503050406030204" pitchFamily="18" charset="0"/>
                          </a:rPr>
                          <m:t>𝑒𝑥𝑝</m:t>
                        </m:r>
                      </m:fName>
                      <m:e>
                        <m:r>
                          <a:rPr lang="en-US" sz="1600" i="1">
                            <a:latin typeface="Cambria Math" panose="02040503050406030204" pitchFamily="18" charset="0"/>
                          </a:rPr>
                          <m:t>(</m:t>
                        </m:r>
                      </m:e>
                    </m:func>
                    <m:f>
                      <m:fPr>
                        <m:ctrlPr>
                          <a:rPr lang="en-US"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𝑥</m:t>
                        </m:r>
                      </m:den>
                    </m:f>
                    <m:r>
                      <a:rPr lang="en-US" sz="1600" i="1">
                        <a:latin typeface="Cambria Math" panose="02040503050406030204" pitchFamily="18" charset="0"/>
                      </a:rPr>
                      <m:t>)−2</m:t>
                    </m:r>
                  </m:oMath>
                </a14:m>
                <a:r>
                  <a:rPr lang="en-US" sz="1600" dirty="0"/>
                  <a:t>+</a:t>
                </a:r>
                <a14:m>
                  <m:oMath xmlns:m="http://schemas.openxmlformats.org/officeDocument/2006/math">
                    <m:func>
                      <m:funcPr>
                        <m:ctrlPr>
                          <a:rPr lang="en-US" sz="1600" i="1">
                            <a:latin typeface="Cambria Math" panose="02040503050406030204" pitchFamily="18" charset="0"/>
                          </a:rPr>
                        </m:ctrlPr>
                      </m:funcPr>
                      <m:fName>
                        <m:r>
                          <a:rPr lang="en-US" sz="1600" i="1">
                            <a:latin typeface="Cambria Math" panose="02040503050406030204" pitchFamily="18" charset="0"/>
                          </a:rPr>
                          <m:t>𝑒𝑥𝑝</m:t>
                        </m:r>
                      </m:fName>
                      <m:e>
                        <m:r>
                          <a:rPr lang="en-US" sz="1600" i="1">
                            <a:latin typeface="Cambria Math" panose="02040503050406030204" pitchFamily="18" charset="0"/>
                          </a:rPr>
                          <m:t>(</m:t>
                        </m:r>
                      </m:e>
                    </m:func>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𝑥</m:t>
                        </m:r>
                      </m:den>
                    </m:f>
                    <m:r>
                      <a:rPr lang="en-US" sz="1600" i="1">
                        <a:latin typeface="Cambria Math" panose="02040503050406030204" pitchFamily="18" charset="0"/>
                      </a:rPr>
                      <m:t>)</m:t>
                    </m:r>
                  </m:oMath>
                </a14:m>
                <a:r>
                  <a:rPr lang="en-US" sz="1600" dirty="0"/>
                  <a:t> =</a:t>
                </a:r>
                <a14:m>
                  <m:oMath xmlns:m="http://schemas.openxmlformats.org/officeDocument/2006/math">
                    <m:func>
                      <m:funcPr>
                        <m:ctrlPr>
                          <a:rPr lang="en-US" sz="1600" i="1">
                            <a:latin typeface="Cambria Math" panose="02040503050406030204" pitchFamily="18" charset="0"/>
                          </a:rPr>
                        </m:ctrlPr>
                      </m:funcPr>
                      <m:fName>
                        <m:sSup>
                          <m:sSupPr>
                            <m:ctrlPr>
                              <a:rPr lang="en-US" sz="1600" i="1">
                                <a:latin typeface="Cambria Math" panose="02040503050406030204" pitchFamily="18" charset="0"/>
                              </a:rPr>
                            </m:ctrlPr>
                          </m:sSupPr>
                          <m:e>
                            <m:r>
                              <a:rPr lang="en-US" sz="1600" i="1">
                                <a:latin typeface="Cambria Math" panose="02040503050406030204" pitchFamily="18" charset="0"/>
                              </a:rPr>
                              <m:t>𝑠𝑖𝑛</m:t>
                            </m:r>
                          </m:e>
                          <m:sup>
                            <m:r>
                              <a:rPr lang="en-US" sz="1600" i="1">
                                <a:latin typeface="Cambria Math" panose="02040503050406030204" pitchFamily="18" charset="0"/>
                              </a:rPr>
                              <m:t>2</m:t>
                            </m:r>
                          </m:sup>
                        </m:sSup>
                      </m:fName>
                      <m:e>
                        <m:r>
                          <a:rPr lang="en-US" sz="1600" i="1">
                            <a:latin typeface="Cambria Math" panose="02040503050406030204" pitchFamily="18" charset="0"/>
                          </a:rPr>
                          <m:t>(</m:t>
                        </m:r>
                      </m:e>
                    </m:func>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𝑖h</m:t>
                        </m:r>
                      </m:num>
                      <m:den>
                        <m:r>
                          <a:rPr lang="en-US" sz="1600" i="1">
                            <a:latin typeface="Cambria Math" panose="02040503050406030204" pitchFamily="18" charset="0"/>
                          </a:rPr>
                          <m:t>2</m:t>
                        </m:r>
                      </m:den>
                    </m:f>
                    <m:f>
                      <m:fPr>
                        <m:ctrlPr>
                          <a:rPr lang="en-US"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𝑥</m:t>
                        </m:r>
                      </m:den>
                    </m:f>
                    <m:r>
                      <a:rPr lang="en-US" sz="1600" i="1">
                        <a:latin typeface="Cambria Math" panose="02040503050406030204" pitchFamily="18" charset="0"/>
                      </a:rPr>
                      <m:t>)</m:t>
                    </m:r>
                  </m:oMath>
                </a14:m>
                <a:r>
                  <a:rPr lang="en-US" sz="1600" dirty="0"/>
                  <a:t>.</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Pseudo-differential equation:</a:t>
                </a:r>
              </a:p>
              <a:p>
                <a:r>
                  <a:rPr lang="en-US" sz="1600" dirty="0"/>
                  <a:t>       </a:t>
                </a:r>
                <a14:m>
                  <m:oMath xmlns:m="http://schemas.openxmlformats.org/officeDocument/2006/math">
                    <m:r>
                      <a:rPr lang="en-US" sz="1600" i="1">
                        <a:latin typeface="Cambria Math" panose="02040503050406030204" pitchFamily="18" charset="0"/>
                      </a:rPr>
                      <m:t>𝑚</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𝜎</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1">
                                <a:latin typeface="Cambria Math" panose="02040503050406030204" pitchFamily="18" charset="0"/>
                              </a:rPr>
                              <m:t>2</m:t>
                            </m:r>
                          </m:sup>
                        </m:sSup>
                      </m:den>
                    </m:f>
                    <m:r>
                      <a:rPr lang="en-US" sz="1600" i="1">
                        <a:latin typeface="Cambria Math" panose="02040503050406030204" pitchFamily="18" charset="0"/>
                      </a:rPr>
                      <m:t>+4</m:t>
                    </m:r>
                    <m:r>
                      <a:rPr lang="en-US" sz="1600" i="1">
                        <a:latin typeface="Cambria Math" panose="02040503050406030204" pitchFamily="18" charset="0"/>
                      </a:rPr>
                      <m:t>𝑐</m:t>
                    </m:r>
                    <m:func>
                      <m:funcPr>
                        <m:ctrlPr>
                          <a:rPr lang="en-US" sz="1600" i="1">
                            <a:latin typeface="Cambria Math" panose="02040503050406030204" pitchFamily="18" charset="0"/>
                          </a:rPr>
                        </m:ctrlPr>
                      </m:funcPr>
                      <m:fName>
                        <m:sSup>
                          <m:sSupPr>
                            <m:ctrlPr>
                              <a:rPr lang="en-US" sz="1600" i="1">
                                <a:latin typeface="Cambria Math" panose="02040503050406030204" pitchFamily="18" charset="0"/>
                              </a:rPr>
                            </m:ctrlPr>
                          </m:sSupPr>
                          <m:e>
                            <m:r>
                              <a:rPr lang="en-US" sz="1600" i="1">
                                <a:latin typeface="Cambria Math" panose="02040503050406030204" pitchFamily="18" charset="0"/>
                              </a:rPr>
                              <m:t>𝑠𝑖𝑛</m:t>
                            </m:r>
                          </m:e>
                          <m:sup>
                            <m:r>
                              <a:rPr lang="en-US" sz="1600" i="1">
                                <a:latin typeface="Cambria Math" panose="02040503050406030204" pitchFamily="18" charset="0"/>
                              </a:rPr>
                              <m:t>2</m:t>
                            </m:r>
                          </m:sup>
                        </m:sSup>
                      </m:fName>
                      <m:e>
                        <m:d>
                          <m:dPr>
                            <m:ctrlPr>
                              <a:rPr lang="en-US" sz="1600" i="1">
                                <a:latin typeface="Cambria Math" panose="02040503050406030204" pitchFamily="18" charset="0"/>
                              </a:rPr>
                            </m:ctrlPr>
                          </m:dPr>
                          <m:e>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𝑖h</m:t>
                                </m:r>
                              </m:num>
                              <m:den>
                                <m:r>
                                  <a:rPr lang="en-US" sz="1600" i="1">
                                    <a:latin typeface="Cambria Math" panose="02040503050406030204" pitchFamily="18" charset="0"/>
                                  </a:rPr>
                                  <m:t>2</m:t>
                                </m:r>
                              </m:den>
                            </m:f>
                            <m:f>
                              <m:fPr>
                                <m:ctrlPr>
                                  <a:rPr lang="en-US"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𝑥</m:t>
                                </m:r>
                              </m:den>
                            </m:f>
                          </m:e>
                        </m:d>
                      </m:e>
                    </m:func>
                    <m:r>
                      <a:rPr lang="en-US" sz="1600" i="1">
                        <a:latin typeface="Cambria Math" panose="02040503050406030204" pitchFamily="18" charset="0"/>
                      </a:rPr>
                      <m:t>𝜎</m:t>
                    </m:r>
                    <m:r>
                      <a:rPr lang="en-US" sz="1600" i="1">
                        <a:latin typeface="Cambria Math" panose="02040503050406030204" pitchFamily="18" charset="0"/>
                      </a:rPr>
                      <m:t>=0</m:t>
                    </m:r>
                  </m:oMath>
                </a14:m>
                <a:r>
                  <a:rPr lang="en-US" sz="1600" dirty="0"/>
                  <a:t>.                              </a:t>
                </a:r>
                <a:r>
                  <a:rPr lang="en-US" sz="1600" dirty="0" smtClean="0"/>
                  <a:t>    </a:t>
                </a:r>
                <a:r>
                  <a:rPr lang="en-US" sz="1600" dirty="0"/>
                  <a:t>(3)</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Maclaurin series for pseudo-differential operator: </a:t>
                </a:r>
              </a:p>
              <a:p>
                <a14:m>
                  <m:oMath xmlns:m="http://schemas.openxmlformats.org/officeDocument/2006/math">
                    <m:func>
                      <m:funcPr>
                        <m:ctrlPr>
                          <a:rPr lang="en-US" sz="1600" i="1">
                            <a:latin typeface="Cambria Math" panose="02040503050406030204" pitchFamily="18" charset="0"/>
                          </a:rPr>
                        </m:ctrlPr>
                      </m:funcPr>
                      <m:fName>
                        <m:sSup>
                          <m:sSupPr>
                            <m:ctrlPr>
                              <a:rPr lang="en-US" sz="1600" i="1">
                                <a:latin typeface="Cambria Math" panose="02040503050406030204" pitchFamily="18" charset="0"/>
                              </a:rPr>
                            </m:ctrlPr>
                          </m:sSupPr>
                          <m:e>
                            <m:r>
                              <a:rPr lang="en-US" sz="1600" i="1">
                                <a:latin typeface="Cambria Math" panose="02040503050406030204" pitchFamily="18" charset="0"/>
                              </a:rPr>
                              <m:t>𝑠𝑖𝑛</m:t>
                            </m:r>
                          </m:e>
                          <m:sup>
                            <m:r>
                              <a:rPr lang="en-US" sz="1600" i="1">
                                <a:latin typeface="Cambria Math" panose="02040503050406030204" pitchFamily="18" charset="0"/>
                              </a:rPr>
                              <m:t>2</m:t>
                            </m:r>
                          </m:sup>
                        </m:sSup>
                      </m:fName>
                      <m:e>
                        <m:d>
                          <m:dPr>
                            <m:ctrlPr>
                              <a:rPr lang="en-US" sz="1600" i="1">
                                <a:latin typeface="Cambria Math" panose="02040503050406030204" pitchFamily="18" charset="0"/>
                              </a:rPr>
                            </m:ctrlPr>
                          </m:dPr>
                          <m:e>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𝑖h</m:t>
                                </m:r>
                              </m:num>
                              <m:den>
                                <m:r>
                                  <a:rPr lang="en-US" sz="1600" i="1">
                                    <a:latin typeface="Cambria Math" panose="02040503050406030204" pitchFamily="18" charset="0"/>
                                  </a:rPr>
                                  <m:t>2</m:t>
                                </m:r>
                              </m:den>
                            </m:f>
                            <m:f>
                              <m:fPr>
                                <m:ctrlPr>
                                  <a:rPr lang="en-US" sz="1600" i="1">
                                    <a:latin typeface="Cambria Math" panose="02040503050406030204" pitchFamily="18" charset="0"/>
                                  </a:rPr>
                                </m:ctrlPr>
                              </m:fPr>
                              <m:num>
                                <m:r>
                                  <a:rPr lang="en-US" sz="1600" i="1">
                                    <a:latin typeface="Cambria Math" panose="02040503050406030204" pitchFamily="18" charset="0"/>
                                  </a:rPr>
                                  <m:t>𝜕</m:t>
                                </m:r>
                              </m:num>
                              <m:den>
                                <m:r>
                                  <a:rPr lang="en-US" sz="1600" i="1">
                                    <a:latin typeface="Cambria Math" panose="02040503050406030204" pitchFamily="18" charset="0"/>
                                  </a:rPr>
                                  <m:t>𝜕</m:t>
                                </m:r>
                                <m:r>
                                  <a:rPr lang="en-US" sz="1600" i="1">
                                    <a:latin typeface="Cambria Math" panose="02040503050406030204" pitchFamily="18" charset="0"/>
                                  </a:rPr>
                                  <m:t>𝑥</m:t>
                                </m:r>
                              </m:den>
                            </m:f>
                          </m:e>
                        </m:d>
                      </m:e>
                    </m:func>
                    <m:r>
                      <a:rPr lang="en-US" sz="1600" i="1">
                        <a:latin typeface="Cambria Math" panose="02040503050406030204" pitchFamily="18" charset="0"/>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2</m:t>
                                </m:r>
                              </m:sup>
                            </m:sSup>
                          </m:num>
                          <m:den>
                            <m:r>
                              <a:rPr lang="en-US" sz="1600" i="1">
                                <a:latin typeface="Cambria Math" panose="02040503050406030204" pitchFamily="18" charset="0"/>
                              </a:rPr>
                              <m:t>4</m:t>
                            </m:r>
                          </m:den>
                        </m:f>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den>
                        </m:f>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4</m:t>
                                </m:r>
                              </m:sup>
                            </m:sSup>
                          </m:num>
                          <m:den>
                            <m:r>
                              <a:rPr lang="en-US" sz="1600" i="1">
                                <a:latin typeface="Cambria Math" panose="02040503050406030204" pitchFamily="18" charset="0"/>
                              </a:rPr>
                              <m:t>48</m:t>
                            </m:r>
                          </m:den>
                        </m:f>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4</m:t>
                                </m:r>
                              </m:sup>
                            </m:sSup>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4</m:t>
                                </m:r>
                              </m:sup>
                            </m:sSup>
                          </m:den>
                        </m:f>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6</m:t>
                                </m:r>
                              </m:sup>
                            </m:sSup>
                          </m:num>
                          <m:den>
                            <m:r>
                              <a:rPr lang="en-US" sz="1600" i="1">
                                <a:latin typeface="Cambria Math" panose="02040503050406030204" pitchFamily="18" charset="0"/>
                              </a:rPr>
                              <m:t>1440</m:t>
                            </m:r>
                          </m:den>
                        </m:f>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6</m:t>
                                </m:r>
                              </m:sup>
                            </m:sSup>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6</m:t>
                                </m:r>
                              </m:sup>
                            </m:sSup>
                          </m:den>
                        </m:f>
                        <m:r>
                          <a:rPr lang="en-US" sz="1600" i="1">
                            <a:latin typeface="Cambria Math" panose="02040503050406030204" pitchFamily="18" charset="0"/>
                          </a:rPr>
                          <m:t>+...</m:t>
                        </m:r>
                      </m:e>
                    </m:d>
                    <m:r>
                      <a:rPr lang="de-DE" sz="1600" b="0" i="1" smtClean="0">
                        <a:latin typeface="Cambria Math" panose="02040503050406030204" pitchFamily="18" charset="0"/>
                      </a:rPr>
                      <m:t>=</m:t>
                    </m:r>
                  </m:oMath>
                </a14:m>
                <a:r>
                  <a:rPr lang="en-US" sz="1600" dirty="0" smtClean="0"/>
                  <a:t> 0.  (</a:t>
                </a:r>
                <a:r>
                  <a:rPr lang="en-US" sz="1600" dirty="0"/>
                  <a:t>4)</a:t>
                </a:r>
              </a:p>
              <a:p>
                <a:r>
                  <a:rPr lang="en-US" sz="1600" dirty="0"/>
                  <a:t> </a:t>
                </a:r>
              </a:p>
              <a:p>
                <a:pPr marL="285750" indent="-285750" algn="l">
                  <a:buFont typeface="Arial" panose="020B0604020202020204" pitchFamily="34" charset="0"/>
                  <a:buChar char="•"/>
                </a:pPr>
                <a:r>
                  <a:rPr lang="en-US" sz="1600" dirty="0"/>
                  <a:t>Keeping only the first term in the series (4), the classical continuous approximation (2) is obtained. Taking into account three first terms, the following higher order approximation is found </a:t>
                </a:r>
                <a:r>
                  <a:rPr lang="en-US" sz="1600" dirty="0" smtClean="0"/>
                  <a:t> (intermediate continuous model, </a:t>
                </a:r>
                <a:r>
                  <a:rPr lang="en-US" sz="1600" dirty="0" err="1" smtClean="0"/>
                  <a:t>Filimonov</a:t>
                </a:r>
                <a:r>
                  <a:rPr lang="en-US" sz="1600" dirty="0" smtClean="0"/>
                  <a:t> A.M.)</a:t>
                </a:r>
                <a:endParaRPr lang="en-US" sz="1600" dirty="0"/>
              </a:p>
              <a:p>
                <a14:m>
                  <m:oMath xmlns:m="http://schemas.openxmlformats.org/officeDocument/2006/math">
                    <m:r>
                      <a:rPr lang="en-US" sz="1600" i="1">
                        <a:latin typeface="Cambria Math" panose="02040503050406030204" pitchFamily="18" charset="0"/>
                      </a:rPr>
                      <m:t>𝑚</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𝜎</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1">
                                <a:latin typeface="Cambria Math" panose="02040503050406030204" pitchFamily="18" charset="0"/>
                              </a:rPr>
                              <m:t>2</m:t>
                            </m:r>
                          </m:sup>
                        </m:sSup>
                      </m:den>
                    </m:f>
                    <m:r>
                      <a:rPr lang="en-US" sz="1600" i="1">
                        <a:latin typeface="Cambria Math" panose="02040503050406030204" pitchFamily="18" charset="0"/>
                      </a:rPr>
                      <m:t>=</m:t>
                    </m:r>
                    <m:r>
                      <a:rPr lang="en-US" sz="1600" i="1">
                        <a:latin typeface="Cambria Math" panose="02040503050406030204" pitchFamily="18" charset="0"/>
                      </a:rPr>
                      <m:t>𝑐</m:t>
                    </m:r>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2</m:t>
                        </m:r>
                      </m:sup>
                    </m:sSup>
                    <m:d>
                      <m:dPr>
                        <m:endChr m:val=""/>
                        <m:ctrlPr>
                          <a:rPr lang="en-US" sz="1600" i="1">
                            <a:latin typeface="Cambria Math" panose="02040503050406030204" pitchFamily="18" charset="0"/>
                          </a:rPr>
                        </m:ctrlPr>
                      </m:dPr>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den>
                        </m:f>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4</m:t>
                                </m:r>
                              </m:sup>
                            </m:sSup>
                          </m:num>
                          <m:den>
                            <m:r>
                              <a:rPr lang="en-US" sz="1600" i="1">
                                <a:latin typeface="Cambria Math" panose="02040503050406030204" pitchFamily="18" charset="0"/>
                              </a:rPr>
                              <m:t>12</m:t>
                            </m:r>
                          </m:den>
                        </m:f>
                      </m:e>
                    </m:d>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4</m:t>
                            </m:r>
                          </m:sup>
                        </m:sSup>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4</m:t>
                            </m:r>
                          </m:sup>
                        </m:sSup>
                      </m:den>
                    </m:f>
                    <m:r>
                      <a:rPr lang="en-US" sz="1600" i="1">
                        <a:latin typeface="Cambria Math" panose="02040503050406030204" pitchFamily="18" charset="0"/>
                      </a:rPr>
                      <m:t>+</m:t>
                    </m:r>
                    <m:d>
                      <m:dPr>
                        <m:begChr m:val=""/>
                        <m:ctrlPr>
                          <a:rPr lang="en-US" sz="1600" i="1">
                            <a:latin typeface="Cambria Math" panose="02040503050406030204" pitchFamily="18" charset="0"/>
                          </a:rPr>
                        </m:ctrlPr>
                      </m:dPr>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6</m:t>
                                </m:r>
                              </m:sup>
                            </m:sSup>
                          </m:num>
                          <m:den>
                            <m:r>
                              <a:rPr lang="en-US" sz="1600" i="1">
                                <a:latin typeface="Cambria Math" panose="02040503050406030204" pitchFamily="18" charset="0"/>
                              </a:rPr>
                              <m:t>360</m:t>
                            </m:r>
                          </m:den>
                        </m:f>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6</m:t>
                                </m:r>
                              </m:sup>
                            </m:sSup>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6</m:t>
                                </m:r>
                              </m:sup>
                            </m:sSup>
                          </m:den>
                        </m:f>
                      </m:e>
                    </m:d>
                    <m:r>
                      <a:rPr lang="en-US" sz="1600" i="1">
                        <a:latin typeface="Cambria Math" panose="02040503050406030204" pitchFamily="18" charset="0"/>
                      </a:rPr>
                      <m:t>𝜎</m:t>
                    </m:r>
                  </m:oMath>
                </a14:m>
                <a:r>
                  <a:rPr lang="en-US" sz="1600" dirty="0"/>
                  <a:t>.	</a:t>
                </a:r>
                <a:r>
                  <a:rPr lang="en-US" sz="1600" dirty="0" smtClean="0"/>
                  <a:t>                       (</a:t>
                </a:r>
                <a:r>
                  <a:rPr lang="en-US" sz="1600" dirty="0"/>
                  <a:t>5)</a:t>
                </a:r>
              </a:p>
              <a:p>
                <a:r>
                  <a:rPr lang="en-US" sz="1600" dirty="0"/>
                  <a:t> </a:t>
                </a:r>
              </a:p>
            </p:txBody>
          </p:sp>
        </mc:Choice>
        <mc:Fallback xmlns="">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4875479"/>
              </a:xfrm>
              <a:prstGeom prst="rect">
                <a:avLst/>
              </a:prstGeom>
              <a:blipFill>
                <a:blip r:embed="rId4"/>
                <a:stretch>
                  <a:fillRect/>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41398"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80586242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Intermediate Continuous Models </a:t>
            </a:r>
            <a:r>
              <a:rPr lang="en-US" sz="2400" b="1" dirty="0">
                <a:solidFill>
                  <a:schemeClr val="accent2"/>
                </a:solidFill>
              </a:rPr>
              <a:t>(2)</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r>
                <a:rPr lang="en-GB" altLang="en-US" sz="1200" dirty="0" smtClean="0"/>
                <a:t>  </a:t>
              </a:r>
              <a:endParaRPr lang="en-GB" altLang="en-US" sz="1200" dirty="0"/>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11</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3712724"/>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smtClean="0"/>
                  <a:t>If continuous approximation has a relatively high order, one has to define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𝑘</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for both </a:t>
                </a:r>
                <a:r>
                  <a:rPr lang="en-US" sz="1600" i="1" dirty="0"/>
                  <a:t>k</a:t>
                </a:r>
                <a:r>
                  <a:rPr lang="en-US" sz="1600" dirty="0"/>
                  <a:t> &lt; 0 and for k &gt; n+1. For periodic chain </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−2</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2</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etc.,   	 </a:t>
                </a:r>
                <a:r>
                  <a:rPr lang="en-US" sz="1600" dirty="0" smtClean="0"/>
                  <a:t>                    (</a:t>
                </a:r>
                <a:r>
                  <a:rPr lang="en-US" sz="1600" dirty="0"/>
                  <a:t>6) </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𝑛</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𝑛</m:t>
                        </m:r>
                        <m:r>
                          <a:rPr lang="en-US" sz="1600" i="1">
                            <a:latin typeface="Cambria Math" panose="02040503050406030204" pitchFamily="18" charset="0"/>
                          </a:rPr>
                          <m:t>−2</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etc.,</a:t>
                </a:r>
              </a:p>
              <a:p>
                <a:pPr algn="l"/>
                <a:r>
                  <a:rPr lang="en-US" sz="1600" dirty="0"/>
                  <a:t>and the following BC </a:t>
                </a:r>
              </a:p>
              <a:p>
                <a:r>
                  <a:rPr lang="en-US" sz="1600" dirty="0"/>
                  <a:t>        </a:t>
                </a:r>
                <a14:m>
                  <m:oMath xmlns:m="http://schemas.openxmlformats.org/officeDocument/2006/math">
                    <m:r>
                      <a:rPr lang="en-US" sz="1600" i="1">
                        <a:latin typeface="Cambria Math" panose="02040503050406030204" pitchFamily="18" charset="0"/>
                      </a:rPr>
                      <m:t>𝜎</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𝑥𝑥</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𝑥𝑥𝑥𝑥</m:t>
                        </m:r>
                      </m:sub>
                    </m:sSub>
                    <m:r>
                      <a:rPr lang="en-US" sz="1600" i="1">
                        <a:latin typeface="Cambria Math" panose="02040503050406030204" pitchFamily="18" charset="0"/>
                      </a:rPr>
                      <m:t>=0</m:t>
                    </m:r>
                    <m:r>
                      <a:rPr lang="nl-NL" sz="1600" b="0" i="1" smtClean="0">
                        <a:latin typeface="Cambria Math" panose="02040503050406030204" pitchFamily="18" charset="0"/>
                      </a:rPr>
                      <m:t> </m:t>
                    </m:r>
                    <m:r>
                      <a:rPr lang="de-DE" sz="1600" b="0" i="1" smtClean="0">
                        <a:latin typeface="Cambria Math" panose="02040503050406030204" pitchFamily="18" charset="0"/>
                      </a:rPr>
                      <m:t>𝑎𝑡</m:t>
                    </m:r>
                    <m:r>
                      <a:rPr lang="nl-NL" sz="1600" b="0" i="1" smtClean="0">
                        <a:latin typeface="Cambria Math" panose="02040503050406030204" pitchFamily="18" charset="0"/>
                      </a:rPr>
                      <m:t> </m:t>
                    </m:r>
                    <m:r>
                      <a:rPr lang="en-US" sz="1600" i="1">
                        <a:latin typeface="Cambria Math" panose="02040503050406030204" pitchFamily="18" charset="0"/>
                      </a:rPr>
                      <m:t>𝑥</m:t>
                    </m:r>
                    <m:r>
                      <a:rPr lang="en-US" sz="1600" i="1">
                        <a:latin typeface="Cambria Math" panose="02040503050406030204" pitchFamily="18" charset="0"/>
                      </a:rPr>
                      <m:t>=0,</m:t>
                    </m:r>
                    <m:r>
                      <a:rPr lang="en-US" sz="1600" i="1">
                        <a:latin typeface="Cambria Math" panose="02040503050406030204" pitchFamily="18" charset="0"/>
                      </a:rPr>
                      <m:t>𝑙</m:t>
                    </m:r>
                    <m:r>
                      <a:rPr lang="en-US" sz="1600" i="1">
                        <a:latin typeface="Cambria Math" panose="02040503050406030204" pitchFamily="18" charset="0"/>
                      </a:rPr>
                      <m:t>.</m:t>
                    </m:r>
                  </m:oMath>
                </a14:m>
                <a:r>
                  <a:rPr lang="en-US" sz="1600" dirty="0"/>
                  <a:t>                              (7)</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The intermediate continuous model </a:t>
                </a:r>
              </a:p>
              <a:p>
                <a14:m>
                  <m:oMath xmlns:m="http://schemas.openxmlformats.org/officeDocument/2006/math">
                    <m:r>
                      <a:rPr lang="en-US" sz="1600" i="1">
                        <a:latin typeface="Cambria Math" panose="02040503050406030204" pitchFamily="18" charset="0"/>
                      </a:rPr>
                      <m:t>𝑚</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𝜎</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1">
                                <a:latin typeface="Cambria Math" panose="02040503050406030204" pitchFamily="18" charset="0"/>
                              </a:rPr>
                              <m:t>2</m:t>
                            </m:r>
                          </m:sup>
                        </m:sSup>
                      </m:den>
                    </m:f>
                    <m:r>
                      <a:rPr lang="en-US" sz="1600" i="1">
                        <a:latin typeface="Cambria Math" panose="02040503050406030204" pitchFamily="18" charset="0"/>
                      </a:rPr>
                      <m:t>=−2</m:t>
                    </m:r>
                    <m:nary>
                      <m:naryPr>
                        <m:chr m:val="∑"/>
                        <m:ctrlPr>
                          <a:rPr lang="en-US" sz="1600" i="1">
                            <a:latin typeface="Cambria Math" panose="02040503050406030204" pitchFamily="18" charset="0"/>
                          </a:rPr>
                        </m:ctrlPr>
                      </m:naryPr>
                      <m:sub>
                        <m:r>
                          <a:rPr lang="en-US" sz="1600" i="1">
                            <a:latin typeface="Cambria Math" panose="02040503050406030204" pitchFamily="18" charset="0"/>
                          </a:rPr>
                          <m:t>𝑘</m:t>
                        </m:r>
                        <m:r>
                          <a:rPr lang="en-US" sz="1600" i="1">
                            <a:latin typeface="Cambria Math" panose="02040503050406030204" pitchFamily="18" charset="0"/>
                          </a:rPr>
                          <m:t>=1</m:t>
                        </m:r>
                      </m:sub>
                      <m:sup>
                        <m:r>
                          <a:rPr lang="en-US" sz="1600" i="1">
                            <a:latin typeface="Cambria Math" panose="02040503050406030204" pitchFamily="18" charset="0"/>
                          </a:rPr>
                          <m:t>𝑁</m:t>
                        </m:r>
                      </m:sup>
                      <m:e>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2</m:t>
                                </m:r>
                                <m:r>
                                  <a:rPr lang="en-US" sz="1600" i="1">
                                    <a:latin typeface="Cambria Math" panose="02040503050406030204" pitchFamily="18" charset="0"/>
                                  </a:rPr>
                                  <m:t>𝑘</m:t>
                                </m:r>
                              </m:sup>
                            </m:sSup>
                          </m:num>
                          <m:den>
                            <m:r>
                              <a:rPr lang="en-US" sz="1600" i="1">
                                <a:latin typeface="Cambria Math" panose="02040503050406030204" pitchFamily="18" charset="0"/>
                              </a:rPr>
                              <m:t>(2</m:t>
                            </m:r>
                            <m:r>
                              <a:rPr lang="en-US" sz="1600" i="1">
                                <a:latin typeface="Cambria Math" panose="02040503050406030204" pitchFamily="18" charset="0"/>
                              </a:rPr>
                              <m:t>𝑘</m:t>
                            </m:r>
                            <m:r>
                              <a:rPr lang="en-US" sz="1600" i="1">
                                <a:latin typeface="Cambria Math" panose="02040503050406030204" pitchFamily="18" charset="0"/>
                              </a:rPr>
                              <m:t>)!</m:t>
                            </m:r>
                          </m:den>
                        </m:f>
                      </m:e>
                    </m:nary>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r>
                              <a:rPr lang="en-US" sz="1600" i="1">
                                <a:latin typeface="Cambria Math" panose="02040503050406030204" pitchFamily="18" charset="0"/>
                              </a:rPr>
                              <m:t>𝑘</m:t>
                            </m:r>
                          </m:sup>
                        </m:sSup>
                        <m:r>
                          <a:rPr lang="en-US" sz="1600" i="1">
                            <a:latin typeface="Cambria Math" panose="02040503050406030204" pitchFamily="18" charset="0"/>
                          </a:rPr>
                          <m:t>𝜎</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r>
                              <a:rPr lang="en-US" sz="1600" i="1">
                                <a:latin typeface="Cambria Math" panose="02040503050406030204" pitchFamily="18" charset="0"/>
                              </a:rPr>
                              <m:t>𝑘</m:t>
                            </m:r>
                          </m:sup>
                        </m:sSup>
                      </m:den>
                    </m:f>
                    <m:r>
                      <a:rPr lang="en-US" sz="1600" i="1">
                        <a:latin typeface="Cambria Math" panose="02040503050406030204" pitchFamily="18" charset="0"/>
                      </a:rPr>
                      <m:t>,</m:t>
                    </m:r>
                  </m:oMath>
                </a14:m>
                <a:r>
                  <a:rPr lang="en-US" sz="1600" dirty="0"/>
                  <a:t>                                               </a:t>
                </a:r>
                <a:r>
                  <a:rPr lang="en-US" sz="1600" dirty="0" smtClean="0"/>
                  <a:t>   </a:t>
                </a:r>
                <a:r>
                  <a:rPr lang="en-US" sz="1600" dirty="0"/>
                  <a:t>(8)</a:t>
                </a:r>
              </a:p>
              <a:p>
                <a14:m>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r>
                              <a:rPr lang="en-US" sz="1600" i="1">
                                <a:latin typeface="Cambria Math" panose="02040503050406030204" pitchFamily="18" charset="0"/>
                              </a:rPr>
                              <m:t>𝑘</m:t>
                            </m:r>
                          </m:sup>
                        </m:sSup>
                        <m:r>
                          <a:rPr lang="en-US" sz="1600" i="1">
                            <a:latin typeface="Cambria Math" panose="02040503050406030204" pitchFamily="18" charset="0"/>
                          </a:rPr>
                          <m:t>𝜎</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r>
                              <a:rPr lang="en-US" sz="1600" i="1">
                                <a:latin typeface="Cambria Math" panose="02040503050406030204" pitchFamily="18" charset="0"/>
                              </a:rPr>
                              <m:t>𝑘</m:t>
                            </m:r>
                          </m:sup>
                        </m:sSup>
                      </m:den>
                    </m:f>
                    <m:r>
                      <a:rPr lang="en-US" sz="1600" i="1">
                        <a:latin typeface="Cambria Math" panose="02040503050406030204" pitchFamily="18" charset="0"/>
                      </a:rPr>
                      <m:t>=0</m:t>
                    </m:r>
                    <m:r>
                      <a:rPr lang="nl-NL" sz="1600" b="0" i="1" smtClean="0">
                        <a:latin typeface="Cambria Math" panose="02040503050406030204" pitchFamily="18" charset="0"/>
                      </a:rPr>
                      <m:t> </m:t>
                    </m:r>
                    <m:r>
                      <a:rPr lang="de-DE" sz="1600" b="0" i="1" smtClean="0">
                        <a:latin typeface="Cambria Math" panose="02040503050406030204" pitchFamily="18" charset="0"/>
                      </a:rPr>
                      <m:t>𝑎𝑡</m:t>
                    </m:r>
                    <m:r>
                      <a:rPr lang="nl-NL" sz="1600" b="0" i="1" smtClean="0">
                        <a:latin typeface="Cambria Math" panose="02040503050406030204" pitchFamily="18" charset="0"/>
                      </a:rPr>
                      <m:t> </m:t>
                    </m:r>
                    <m:r>
                      <a:rPr lang="en-US" sz="1600" i="1">
                        <a:latin typeface="Cambria Math" panose="02040503050406030204" pitchFamily="18" charset="0"/>
                      </a:rPr>
                      <m:t>𝑥</m:t>
                    </m:r>
                    <m:r>
                      <a:rPr lang="en-US" sz="1600" i="1">
                        <a:latin typeface="Cambria Math" panose="02040503050406030204" pitchFamily="18" charset="0"/>
                      </a:rPr>
                      <m:t>=0,</m:t>
                    </m:r>
                    <m:r>
                      <a:rPr lang="en-US" sz="1600" i="1">
                        <a:latin typeface="Cambria Math" panose="02040503050406030204" pitchFamily="18" charset="0"/>
                      </a:rPr>
                      <m:t>𝑙</m:t>
                    </m:r>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=0,1,...,</m:t>
                    </m:r>
                    <m:r>
                      <a:rPr lang="en-US" sz="1600" i="1">
                        <a:latin typeface="Cambria Math" panose="02040503050406030204" pitchFamily="18" charset="0"/>
                      </a:rPr>
                      <m:t>𝑁</m:t>
                    </m:r>
                    <m:r>
                      <a:rPr lang="en-US" sz="1600" i="1">
                        <a:latin typeface="Cambria Math" panose="02040503050406030204" pitchFamily="18" charset="0"/>
                      </a:rPr>
                      <m:t>−1</m:t>
                    </m:r>
                  </m:oMath>
                </a14:m>
                <a:r>
                  <a:rPr lang="en-US" sz="1600" dirty="0"/>
                  <a:t>.   </a:t>
                </a:r>
                <a:r>
                  <a:rPr lang="en-US" sz="1600" dirty="0" smtClean="0"/>
                  <a:t>                         </a:t>
                </a:r>
                <a:r>
                  <a:rPr lang="en-US" sz="1600" dirty="0"/>
                  <a:t>(9)</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The intermediate continuous models (8) is correct if</a:t>
                </a:r>
                <a14:m>
                  <m:oMath xmlns:m="http://schemas.openxmlformats.org/officeDocument/2006/math">
                    <m:r>
                      <a:rPr lang="nl-NL" sz="1600" b="0" i="0" smtClean="0">
                        <a:latin typeface="Cambria Math" panose="02040503050406030204" pitchFamily="18" charset="0"/>
                      </a:rPr>
                      <m:t> </m:t>
                    </m:r>
                    <m:r>
                      <a:rPr lang="en-US" sz="1600" i="1">
                        <a:latin typeface="Cambria Math" panose="02040503050406030204" pitchFamily="18" charset="0"/>
                      </a:rPr>
                      <m:t>𝑁</m:t>
                    </m:r>
                    <m:r>
                      <a:rPr lang="en-US" sz="1600" i="1">
                        <a:latin typeface="Cambria Math" panose="02040503050406030204" pitchFamily="18" charset="0"/>
                      </a:rPr>
                      <m:t>=2</m:t>
                    </m:r>
                    <m:r>
                      <a:rPr lang="en-US" sz="1600" i="1">
                        <a:latin typeface="Cambria Math" panose="02040503050406030204" pitchFamily="18" charset="0"/>
                      </a:rPr>
                      <m:t>𝑘</m:t>
                    </m:r>
                    <m:r>
                      <a:rPr lang="en-US" sz="1600" i="1">
                        <a:latin typeface="Cambria Math" panose="02040503050406030204" pitchFamily="18" charset="0"/>
                      </a:rPr>
                      <m:t>+1</m:t>
                    </m:r>
                  </m:oMath>
                </a14:m>
                <a:r>
                  <a:rPr lang="en-US" sz="1600" dirty="0"/>
                  <a:t>, </a:t>
                </a:r>
                <a14:m>
                  <m:oMath xmlns:m="http://schemas.openxmlformats.org/officeDocument/2006/math">
                    <m:r>
                      <a:rPr lang="en-US" sz="1600" i="1">
                        <a:latin typeface="Cambria Math" panose="02040503050406030204" pitchFamily="18" charset="0"/>
                      </a:rPr>
                      <m:t>𝑘</m:t>
                    </m:r>
                    <m:r>
                      <a:rPr lang="en-US" sz="1600" i="1">
                        <a:latin typeface="Cambria Math" panose="02040503050406030204" pitchFamily="18" charset="0"/>
                      </a:rPr>
                      <m:t>=0,1,...</m:t>
                    </m:r>
                  </m:oMath>
                </a14:m>
                <a:r>
                  <a:rPr lang="en-US" sz="1600" dirty="0"/>
                  <a:t> </a:t>
                </a:r>
                <a:r>
                  <a:rPr lang="en-US" sz="1600" dirty="0" smtClean="0"/>
                  <a:t> </a:t>
                </a:r>
                <a:endParaRPr lang="en-US" sz="1600" dirty="0"/>
              </a:p>
              <a:p>
                <a:r>
                  <a:rPr lang="en-US" sz="1600" dirty="0"/>
                  <a:t> </a:t>
                </a:r>
              </a:p>
            </p:txBody>
          </p:sp>
        </mc:Choice>
        <mc:Fallback xmlns="">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3712724"/>
              </a:xfrm>
              <a:prstGeom prst="rect">
                <a:avLst/>
              </a:prstGeom>
              <a:blipFill>
                <a:blip r:embed="rId4"/>
                <a:stretch>
                  <a:fillRect/>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42422"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94988669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Flowering </a:t>
            </a:r>
            <a:r>
              <a:rPr lang="en-US" sz="2400" b="1" dirty="0">
                <a:solidFill>
                  <a:schemeClr val="accent2"/>
                </a:solidFill>
              </a:rPr>
              <a:t>Meadow or Minefield?</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12</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22006"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1858" name="Picture 2" descr="Image result for flowering meadow">
            <a:extLst>
              <a:ext uri="{FF2B5EF4-FFF2-40B4-BE49-F238E27FC236}">
                <a16:creationId xmlns:a16="http://schemas.microsoft.com/office/drawing/2014/main" id="{D0F2736E-A3A3-4957-B7BA-E8797EB5D0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 y="989671"/>
            <a:ext cx="5184560" cy="34428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close up of a horse&#10;&#10;Description automatically generated">
            <a:extLst>
              <a:ext uri="{FF2B5EF4-FFF2-40B4-BE49-F238E27FC236}">
                <a16:creationId xmlns:a16="http://schemas.microsoft.com/office/drawing/2014/main" id="{D8091127-12E8-4467-97D1-52E93CA3FC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9340" y="2789105"/>
            <a:ext cx="4755410" cy="3335885"/>
          </a:xfrm>
          <a:prstGeom prst="rect">
            <a:avLst/>
          </a:prstGeom>
        </p:spPr>
      </p:pic>
      <p:sp>
        <p:nvSpPr>
          <p:cNvPr id="15" name="Rectangle 122">
            <a:extLst>
              <a:ext uri="{FF2B5EF4-FFF2-40B4-BE49-F238E27FC236}">
                <a16:creationId xmlns:a16="http://schemas.microsoft.com/office/drawing/2014/main" id="{3B9968DA-2E4F-46BE-922B-05AE1D54B2C1}"/>
              </a:ext>
            </a:extLst>
          </p:cNvPr>
          <p:cNvSpPr>
            <a:spLocks noChangeArrowheads="1"/>
          </p:cNvSpPr>
          <p:nvPr/>
        </p:nvSpPr>
        <p:spPr bwMode="auto">
          <a:xfrm>
            <a:off x="-127210" y="4432543"/>
            <a:ext cx="28584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4500563" algn="r"/>
              </a:tabLst>
              <a:defRPr>
                <a:solidFill>
                  <a:schemeClr val="tx1"/>
                </a:solidFill>
                <a:latin typeface="Arial" panose="020B0604020202020204" pitchFamily="34" charset="0"/>
              </a:defRPr>
            </a:lvl1pPr>
            <a:lvl2pPr algn="l">
              <a:tabLst>
                <a:tab pos="4500563" algn="r"/>
              </a:tabLst>
              <a:defRPr>
                <a:solidFill>
                  <a:schemeClr val="tx1"/>
                </a:solidFill>
                <a:latin typeface="Arial" panose="020B0604020202020204" pitchFamily="34" charset="0"/>
              </a:defRPr>
            </a:lvl2pPr>
            <a:lvl3pPr algn="l">
              <a:tabLst>
                <a:tab pos="4500563" algn="r"/>
              </a:tabLst>
              <a:defRPr>
                <a:solidFill>
                  <a:schemeClr val="tx1"/>
                </a:solidFill>
                <a:latin typeface="Arial" panose="020B0604020202020204" pitchFamily="34" charset="0"/>
              </a:defRPr>
            </a:lvl3pPr>
            <a:lvl4pPr algn="l">
              <a:tabLst>
                <a:tab pos="4500563" algn="r"/>
              </a:tabLst>
              <a:defRPr>
                <a:solidFill>
                  <a:schemeClr val="tx1"/>
                </a:solidFill>
                <a:latin typeface="Arial" panose="020B0604020202020204" pitchFamily="34" charset="0"/>
              </a:defRPr>
            </a:lvl4pPr>
            <a:lvl5pPr algn="l">
              <a:tabLst>
                <a:tab pos="4500563" algn="r"/>
              </a:tabLst>
              <a:defRPr>
                <a:solidFill>
                  <a:schemeClr val="tx1"/>
                </a:solidFill>
                <a:latin typeface="Arial" panose="020B0604020202020204" pitchFamily="34" charset="0"/>
              </a:defRPr>
            </a:lvl5pPr>
            <a:lvl6pPr eaLnBrk="0" fontAlgn="base" hangingPunct="0">
              <a:spcBef>
                <a:spcPct val="0"/>
              </a:spcBef>
              <a:spcAft>
                <a:spcPct val="0"/>
              </a:spcAft>
              <a:tabLst>
                <a:tab pos="4500563" algn="r"/>
              </a:tabLst>
              <a:defRPr>
                <a:solidFill>
                  <a:schemeClr val="tx1"/>
                </a:solidFill>
                <a:latin typeface="Arial" panose="020B0604020202020204" pitchFamily="34" charset="0"/>
              </a:defRPr>
            </a:lvl6pPr>
            <a:lvl7pPr eaLnBrk="0" fontAlgn="base" hangingPunct="0">
              <a:spcBef>
                <a:spcPct val="0"/>
              </a:spcBef>
              <a:spcAft>
                <a:spcPct val="0"/>
              </a:spcAft>
              <a:tabLst>
                <a:tab pos="4500563" algn="r"/>
              </a:tabLst>
              <a:defRPr>
                <a:solidFill>
                  <a:schemeClr val="tx1"/>
                </a:solidFill>
                <a:latin typeface="Arial" panose="020B0604020202020204" pitchFamily="34" charset="0"/>
              </a:defRPr>
            </a:lvl7pPr>
            <a:lvl8pPr eaLnBrk="0" fontAlgn="base" hangingPunct="0">
              <a:spcBef>
                <a:spcPct val="0"/>
              </a:spcBef>
              <a:spcAft>
                <a:spcPct val="0"/>
              </a:spcAft>
              <a:tabLst>
                <a:tab pos="4500563" algn="r"/>
              </a:tabLst>
              <a:defRPr>
                <a:solidFill>
                  <a:schemeClr val="tx1"/>
                </a:solidFill>
                <a:latin typeface="Arial" panose="020B0604020202020204" pitchFamily="34" charset="0"/>
              </a:defRPr>
            </a:lvl8pPr>
            <a:lvl9pPr eaLnBrk="0" fontAlgn="base" hangingPunct="0">
              <a:spcBef>
                <a:spcPct val="0"/>
              </a:spcBef>
              <a:spcAft>
                <a:spcPct val="0"/>
              </a:spcAft>
              <a:tabLst>
                <a:tab pos="4500563" algn="r"/>
              </a:tabLst>
              <a:defRPr>
                <a:solidFill>
                  <a:schemeClr val="tx1"/>
                </a:solidFill>
                <a:latin typeface="Arial" panose="020B0604020202020204" pitchFamily="34" charset="0"/>
              </a:defRPr>
            </a:lvl9pPr>
          </a:lstStyle>
          <a:p>
            <a:pPr marL="0" marR="0" lvl="0" indent="360363" defTabSz="914400" rtl="0" eaLnBrk="0" fontAlgn="base" latinLnBrk="0" hangingPunct="0">
              <a:lnSpc>
                <a:spcPct val="100000"/>
              </a:lnSpc>
              <a:spcBef>
                <a:spcPct val="0"/>
              </a:spcBef>
              <a:spcAft>
                <a:spcPct val="0"/>
              </a:spcAft>
              <a:buClrTx/>
              <a:buSzTx/>
              <a:buFontTx/>
              <a:buNone/>
              <a:tabLst>
                <a:tab pos="4500563" algn="r"/>
              </a:tabLst>
            </a:pPr>
            <a:r>
              <a:rPr kumimoji="0" lang="en-US" altLang="en-US" sz="1600" b="0" i="1" u="none" strike="noStrike" cap="none" normalizeH="0" baseline="0" dirty="0">
                <a:ln>
                  <a:noFill/>
                </a:ln>
                <a:solidFill>
                  <a:schemeClr val="accent2"/>
                </a:solidFill>
                <a:effectLst/>
                <a:latin typeface="+mn-lt"/>
                <a:ea typeface="Times New Roman" panose="02020603050405020304" pitchFamily="18" charset="0"/>
              </a:rPr>
              <a:t>Way of Pure Mathematician</a:t>
            </a:r>
            <a:endParaRPr kumimoji="0" lang="en-US" altLang="en-US" sz="1800" b="0" i="1" u="none" strike="noStrike" cap="none" normalizeH="0" baseline="0" dirty="0">
              <a:ln>
                <a:noFill/>
              </a:ln>
              <a:solidFill>
                <a:schemeClr val="accent2"/>
              </a:solidFill>
              <a:effectLst/>
              <a:latin typeface="+mn-lt"/>
            </a:endParaRPr>
          </a:p>
        </p:txBody>
      </p:sp>
      <p:sp>
        <p:nvSpPr>
          <p:cNvPr id="16" name="Rectangle 122">
            <a:extLst>
              <a:ext uri="{FF2B5EF4-FFF2-40B4-BE49-F238E27FC236}">
                <a16:creationId xmlns:a16="http://schemas.microsoft.com/office/drawing/2014/main" id="{A65729B0-D0F7-4B5F-A8C6-F255AB9184FE}"/>
              </a:ext>
            </a:extLst>
          </p:cNvPr>
          <p:cNvSpPr>
            <a:spLocks noChangeArrowheads="1"/>
          </p:cNvSpPr>
          <p:nvPr/>
        </p:nvSpPr>
        <p:spPr bwMode="auto">
          <a:xfrm>
            <a:off x="3480046" y="6059307"/>
            <a:ext cx="54443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4500563" algn="r"/>
              </a:tabLst>
              <a:defRPr>
                <a:solidFill>
                  <a:schemeClr val="tx1"/>
                </a:solidFill>
                <a:latin typeface="Arial" panose="020B0604020202020204" pitchFamily="34" charset="0"/>
              </a:defRPr>
            </a:lvl1pPr>
            <a:lvl2pPr algn="l">
              <a:tabLst>
                <a:tab pos="4500563" algn="r"/>
              </a:tabLst>
              <a:defRPr>
                <a:solidFill>
                  <a:schemeClr val="tx1"/>
                </a:solidFill>
                <a:latin typeface="Arial" panose="020B0604020202020204" pitchFamily="34" charset="0"/>
              </a:defRPr>
            </a:lvl2pPr>
            <a:lvl3pPr algn="l">
              <a:tabLst>
                <a:tab pos="4500563" algn="r"/>
              </a:tabLst>
              <a:defRPr>
                <a:solidFill>
                  <a:schemeClr val="tx1"/>
                </a:solidFill>
                <a:latin typeface="Arial" panose="020B0604020202020204" pitchFamily="34" charset="0"/>
              </a:defRPr>
            </a:lvl3pPr>
            <a:lvl4pPr algn="l">
              <a:tabLst>
                <a:tab pos="4500563" algn="r"/>
              </a:tabLst>
              <a:defRPr>
                <a:solidFill>
                  <a:schemeClr val="tx1"/>
                </a:solidFill>
                <a:latin typeface="Arial" panose="020B0604020202020204" pitchFamily="34" charset="0"/>
              </a:defRPr>
            </a:lvl4pPr>
            <a:lvl5pPr algn="l">
              <a:tabLst>
                <a:tab pos="4500563" algn="r"/>
              </a:tabLst>
              <a:defRPr>
                <a:solidFill>
                  <a:schemeClr val="tx1"/>
                </a:solidFill>
                <a:latin typeface="Arial" panose="020B0604020202020204" pitchFamily="34" charset="0"/>
              </a:defRPr>
            </a:lvl5pPr>
            <a:lvl6pPr eaLnBrk="0" fontAlgn="base" hangingPunct="0">
              <a:spcBef>
                <a:spcPct val="0"/>
              </a:spcBef>
              <a:spcAft>
                <a:spcPct val="0"/>
              </a:spcAft>
              <a:tabLst>
                <a:tab pos="4500563" algn="r"/>
              </a:tabLst>
              <a:defRPr>
                <a:solidFill>
                  <a:schemeClr val="tx1"/>
                </a:solidFill>
                <a:latin typeface="Arial" panose="020B0604020202020204" pitchFamily="34" charset="0"/>
              </a:defRPr>
            </a:lvl6pPr>
            <a:lvl7pPr eaLnBrk="0" fontAlgn="base" hangingPunct="0">
              <a:spcBef>
                <a:spcPct val="0"/>
              </a:spcBef>
              <a:spcAft>
                <a:spcPct val="0"/>
              </a:spcAft>
              <a:tabLst>
                <a:tab pos="4500563" algn="r"/>
              </a:tabLst>
              <a:defRPr>
                <a:solidFill>
                  <a:schemeClr val="tx1"/>
                </a:solidFill>
                <a:latin typeface="Arial" panose="020B0604020202020204" pitchFamily="34" charset="0"/>
              </a:defRPr>
            </a:lvl7pPr>
            <a:lvl8pPr eaLnBrk="0" fontAlgn="base" hangingPunct="0">
              <a:spcBef>
                <a:spcPct val="0"/>
              </a:spcBef>
              <a:spcAft>
                <a:spcPct val="0"/>
              </a:spcAft>
              <a:tabLst>
                <a:tab pos="4500563" algn="r"/>
              </a:tabLst>
              <a:defRPr>
                <a:solidFill>
                  <a:schemeClr val="tx1"/>
                </a:solidFill>
                <a:latin typeface="Arial" panose="020B0604020202020204" pitchFamily="34" charset="0"/>
              </a:defRPr>
            </a:lvl8pPr>
            <a:lvl9pPr eaLnBrk="0" fontAlgn="base" hangingPunct="0">
              <a:spcBef>
                <a:spcPct val="0"/>
              </a:spcBef>
              <a:spcAft>
                <a:spcPct val="0"/>
              </a:spcAft>
              <a:tabLst>
                <a:tab pos="4500563" algn="r"/>
              </a:tabLst>
              <a:defRPr>
                <a:solidFill>
                  <a:schemeClr val="tx1"/>
                </a:solidFill>
                <a:latin typeface="Arial" panose="020B0604020202020204" pitchFamily="34" charset="0"/>
              </a:defRPr>
            </a:lvl9pPr>
          </a:lstStyle>
          <a:p>
            <a:pPr lvl="0" indent="360363"/>
            <a:r>
              <a:rPr kumimoji="0" lang="en-US" altLang="en-US" sz="1600" b="0" i="1" u="none" strike="noStrike" cap="none" normalizeH="0" baseline="0" dirty="0">
                <a:ln>
                  <a:noFill/>
                </a:ln>
                <a:solidFill>
                  <a:schemeClr val="accent2"/>
                </a:solidFill>
                <a:effectLst/>
                <a:latin typeface="+mn-lt"/>
                <a:ea typeface="Times New Roman" panose="02020603050405020304" pitchFamily="18" charset="0"/>
              </a:rPr>
              <a:t>Way of </a:t>
            </a:r>
            <a:r>
              <a:rPr lang="en-US" altLang="en-US" i="1" dirty="0">
                <a:solidFill>
                  <a:schemeClr val="accent2"/>
                </a:solidFill>
                <a:latin typeface="+mn-lt"/>
                <a:ea typeface="Times New Roman" panose="02020603050405020304" pitchFamily="18" charset="0"/>
              </a:rPr>
              <a:t>Applied Mathematician </a:t>
            </a:r>
            <a:r>
              <a:rPr lang="en-US" altLang="en-US" sz="1400" i="1" dirty="0">
                <a:solidFill>
                  <a:schemeClr val="accent2"/>
                </a:solidFill>
                <a:latin typeface="+mn-lt"/>
                <a:ea typeface="Times New Roman" panose="02020603050405020304" pitchFamily="18" charset="0"/>
              </a:rPr>
              <a:t>(between Scylla and Charybdis)</a:t>
            </a:r>
            <a:endParaRPr kumimoji="0" lang="en-US" altLang="en-US" sz="1400" b="0" i="1" u="none" strike="noStrike" cap="none" normalizeH="0" baseline="0" dirty="0">
              <a:ln>
                <a:noFill/>
              </a:ln>
              <a:solidFill>
                <a:schemeClr val="accent2"/>
              </a:solidFill>
              <a:effectLst/>
              <a:latin typeface="+mn-lt"/>
            </a:endParaRPr>
          </a:p>
        </p:txBody>
      </p:sp>
    </p:spTree>
    <p:extLst>
      <p:ext uri="{BB962C8B-B14F-4D97-AF65-F5344CB8AC3E}">
        <p14:creationId xmlns:p14="http://schemas.microsoft.com/office/powerpoint/2010/main" val="2535366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1858"/>
                                        </p:tgtEl>
                                        <p:attrNameLst>
                                          <p:attrName>style.visibility</p:attrName>
                                        </p:attrNameLst>
                                      </p:cBhvr>
                                      <p:to>
                                        <p:strVal val="visible"/>
                                      </p:to>
                                    </p:set>
                                    <p:anim calcmode="lin" valueType="num">
                                      <p:cBhvr additive="base">
                                        <p:cTn id="7" dur="500" fill="hold"/>
                                        <p:tgtEl>
                                          <p:spTgt spid="121858"/>
                                        </p:tgtEl>
                                        <p:attrNameLst>
                                          <p:attrName>ppt_x</p:attrName>
                                        </p:attrNameLst>
                                      </p:cBhvr>
                                      <p:tavLst>
                                        <p:tav tm="0">
                                          <p:val>
                                            <p:strVal val="#ppt_x"/>
                                          </p:val>
                                        </p:tav>
                                        <p:tav tm="100000">
                                          <p:val>
                                            <p:strVal val="#ppt_x"/>
                                          </p:val>
                                        </p:tav>
                                      </p:tavLst>
                                    </p:anim>
                                    <p:anim calcmode="lin" valueType="num">
                                      <p:cBhvr additive="base">
                                        <p:cTn id="8" dur="500" fill="hold"/>
                                        <p:tgtEl>
                                          <p:spTgt spid="1218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Holmes Paper</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13</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23029"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80A0458C-A3F0-4962-8A70-DC4F55FF1009}"/>
              </a:ext>
            </a:extLst>
          </p:cNvPr>
          <p:cNvPicPr>
            <a:picLocks noChangeAspect="1"/>
          </p:cNvPicPr>
          <p:nvPr/>
        </p:nvPicPr>
        <p:blipFill>
          <a:blip r:embed="rId6"/>
          <a:stretch>
            <a:fillRect/>
          </a:stretch>
        </p:blipFill>
        <p:spPr>
          <a:xfrm>
            <a:off x="0" y="925576"/>
            <a:ext cx="5020214" cy="2208240"/>
          </a:xfrm>
          <a:prstGeom prst="rect">
            <a:avLst/>
          </a:prstGeom>
        </p:spPr>
      </p:pic>
      <p:pic>
        <p:nvPicPr>
          <p:cNvPr id="6" name="Picture 5">
            <a:extLst>
              <a:ext uri="{FF2B5EF4-FFF2-40B4-BE49-F238E27FC236}">
                <a16:creationId xmlns:a16="http://schemas.microsoft.com/office/drawing/2014/main" id="{F48BC787-1E08-495E-8A55-67D8888CE84A}"/>
              </a:ext>
            </a:extLst>
          </p:cNvPr>
          <p:cNvPicPr>
            <a:picLocks noChangeAspect="1"/>
          </p:cNvPicPr>
          <p:nvPr/>
        </p:nvPicPr>
        <p:blipFill>
          <a:blip r:embed="rId7"/>
          <a:stretch>
            <a:fillRect/>
          </a:stretch>
        </p:blipFill>
        <p:spPr>
          <a:xfrm>
            <a:off x="5020214" y="948182"/>
            <a:ext cx="2638517" cy="2344205"/>
          </a:xfrm>
          <a:prstGeom prst="rect">
            <a:avLst/>
          </a:prstGeom>
        </p:spPr>
      </p:pic>
      <p:pic>
        <p:nvPicPr>
          <p:cNvPr id="19" name="Picture 18">
            <a:extLst>
              <a:ext uri="{FF2B5EF4-FFF2-40B4-BE49-F238E27FC236}">
                <a16:creationId xmlns:a16="http://schemas.microsoft.com/office/drawing/2014/main" id="{459708DD-7BB1-41BA-86C7-5D9B6BF69F5F}"/>
              </a:ext>
            </a:extLst>
          </p:cNvPr>
          <p:cNvPicPr>
            <a:picLocks noChangeAspect="1"/>
          </p:cNvPicPr>
          <p:nvPr/>
        </p:nvPicPr>
        <p:blipFill>
          <a:blip r:embed="rId8"/>
          <a:stretch>
            <a:fillRect/>
          </a:stretch>
        </p:blipFill>
        <p:spPr>
          <a:xfrm>
            <a:off x="349250" y="3311617"/>
            <a:ext cx="8447683" cy="2956005"/>
          </a:xfrm>
          <a:prstGeom prst="rect">
            <a:avLst/>
          </a:prstGeom>
        </p:spPr>
      </p:pic>
    </p:spTree>
    <p:extLst>
      <p:ext uri="{BB962C8B-B14F-4D97-AF65-F5344CB8AC3E}">
        <p14:creationId xmlns:p14="http://schemas.microsoft.com/office/powerpoint/2010/main" val="360013303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Holmes Paper </a:t>
            </a:r>
            <a:r>
              <a:rPr lang="en-US" sz="2400" b="1" dirty="0">
                <a:solidFill>
                  <a:schemeClr val="accent2"/>
                </a:solidFill>
              </a:rPr>
              <a:t>(2)</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14</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30196"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a:extLst>
              <a:ext uri="{FF2B5EF4-FFF2-40B4-BE49-F238E27FC236}">
                <a16:creationId xmlns:a16="http://schemas.microsoft.com/office/drawing/2014/main" id="{1FD464E8-D534-4197-B212-66A7E68CAAB2}"/>
              </a:ext>
            </a:extLst>
          </p:cNvPr>
          <p:cNvPicPr>
            <a:picLocks noChangeAspect="1"/>
          </p:cNvPicPr>
          <p:nvPr/>
        </p:nvPicPr>
        <p:blipFill>
          <a:blip r:embed="rId6"/>
          <a:stretch>
            <a:fillRect/>
          </a:stretch>
        </p:blipFill>
        <p:spPr>
          <a:xfrm>
            <a:off x="349250" y="1083318"/>
            <a:ext cx="6674401" cy="2335500"/>
          </a:xfrm>
          <a:prstGeom prst="rect">
            <a:avLst/>
          </a:prstGeom>
        </p:spPr>
      </p:pic>
      <p:pic>
        <p:nvPicPr>
          <p:cNvPr id="4" name="Picture 3">
            <a:extLst>
              <a:ext uri="{FF2B5EF4-FFF2-40B4-BE49-F238E27FC236}">
                <a16:creationId xmlns:a16="http://schemas.microsoft.com/office/drawing/2014/main" id="{322A201F-ACE5-4A1E-AAD9-B04FF2E17C6B}"/>
              </a:ext>
            </a:extLst>
          </p:cNvPr>
          <p:cNvPicPr>
            <a:picLocks noChangeAspect="1"/>
          </p:cNvPicPr>
          <p:nvPr/>
        </p:nvPicPr>
        <p:blipFill>
          <a:blip r:embed="rId7"/>
          <a:stretch>
            <a:fillRect/>
          </a:stretch>
        </p:blipFill>
        <p:spPr>
          <a:xfrm>
            <a:off x="361304" y="863550"/>
            <a:ext cx="8402863" cy="5031217"/>
          </a:xfrm>
          <a:prstGeom prst="rect">
            <a:avLst/>
          </a:prstGeom>
        </p:spPr>
      </p:pic>
    </p:spTree>
    <p:extLst>
      <p:ext uri="{BB962C8B-B14F-4D97-AF65-F5344CB8AC3E}">
        <p14:creationId xmlns:p14="http://schemas.microsoft.com/office/powerpoint/2010/main" val="238420079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Kirchhoff’s Nonlinear </a:t>
            </a:r>
            <a:r>
              <a:rPr lang="en-US" sz="2400" b="1" dirty="0">
                <a:solidFill>
                  <a:schemeClr val="accent2"/>
                </a:solidFill>
              </a:rPr>
              <a:t>Beam Model</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15</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mc:Choice xmlns:a14="http://schemas.microsoft.com/office/drawing/2010/main"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5192104"/>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smtClean="0"/>
                  <a:t>Consider the governing equations for nonlinear beam vibrations in the following form</a:t>
                </a:r>
              </a:p>
              <a:p>
                <a14:m>
                  <m:oMath xmlns:m="http://schemas.openxmlformats.org/officeDocument/2006/math">
                    <m:r>
                      <a:rPr lang="en-US" sz="1800" i="1">
                        <a:latin typeface="Cambria Math" panose="02040503050406030204" pitchFamily="18" charset="0"/>
                      </a:rPr>
                      <m:t>𝜌</m:t>
                    </m:r>
                    <m:r>
                      <a:rPr lang="en-US" sz="1800" i="1">
                        <a:latin typeface="Cambria Math" panose="02040503050406030204" pitchFamily="18" charset="0"/>
                      </a:rPr>
                      <m:t>𝐹</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m:t>
                            </m:r>
                          </m:e>
                          <m:sup>
                            <m:r>
                              <a:rPr lang="en-US" sz="1800" i="1">
                                <a:latin typeface="Cambria Math" panose="02040503050406030204" pitchFamily="18" charset="0"/>
                              </a:rPr>
                              <m:t>2</m:t>
                            </m:r>
                          </m:sup>
                        </m:sSup>
                        <m:r>
                          <a:rPr lang="en-US" sz="1800" i="1">
                            <a:latin typeface="Cambria Math" panose="02040503050406030204" pitchFamily="18" charset="0"/>
                          </a:rPr>
                          <m:t>𝑊</m:t>
                        </m:r>
                      </m:num>
                      <m:den>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𝑡</m:t>
                            </m:r>
                          </m:e>
                          <m:sup>
                            <m:r>
                              <a:rPr lang="en-US" sz="1800" i="1">
                                <a:latin typeface="Cambria Math" panose="02040503050406030204" pitchFamily="18" charset="0"/>
                              </a:rPr>
                              <m:t>2</m:t>
                            </m:r>
                          </m:sup>
                        </m:sSup>
                      </m:den>
                    </m:f>
                    <m:r>
                      <a:rPr lang="en-US" sz="1800" i="1">
                        <a:latin typeface="Cambria Math" panose="02040503050406030204" pitchFamily="18" charset="0"/>
                      </a:rPr>
                      <m:t>+</m:t>
                    </m:r>
                    <m:f>
                      <m:fPr>
                        <m:ctrlPr>
                          <a:rPr lang="en-US" sz="1800" i="1">
                            <a:latin typeface="Cambria Math" panose="02040503050406030204" pitchFamily="18" charset="0"/>
                          </a:rPr>
                        </m:ctrlPr>
                      </m:fPr>
                      <m:num>
                        <m:sSup>
                          <m:sSupPr>
                            <m:ctrlPr>
                              <a:rPr lang="en-US" sz="1800" i="1">
                                <a:latin typeface="Cambria Math" panose="02040503050406030204" pitchFamily="18" charset="0"/>
                              </a:rPr>
                            </m:ctrlPr>
                          </m:sSupPr>
                          <m:e>
                            <m:r>
                              <a:rPr lang="en-US" sz="1800" i="1">
                                <a:latin typeface="Cambria Math" panose="02040503050406030204" pitchFamily="18" charset="0"/>
                              </a:rPr>
                              <m:t>𝜕</m:t>
                            </m:r>
                          </m:e>
                          <m:sup>
                            <m:r>
                              <a:rPr lang="en-US" sz="1800" i="1">
                                <a:latin typeface="Cambria Math" panose="02040503050406030204" pitchFamily="18" charset="0"/>
                              </a:rPr>
                              <m:t>2</m:t>
                            </m:r>
                          </m:sup>
                        </m:sSup>
                        <m:r>
                          <a:rPr lang="en-US" sz="1800" i="1">
                            <a:latin typeface="Cambria Math" panose="02040503050406030204" pitchFamily="18" charset="0"/>
                          </a:rPr>
                          <m:t>𝑀</m:t>
                        </m:r>
                      </m:num>
                      <m:den>
                        <m:r>
                          <a:rPr lang="en-US" sz="1800" i="1">
                            <a:latin typeface="Cambria Math" panose="02040503050406030204" pitchFamily="18" charset="0"/>
                          </a:rPr>
                          <m:t>𝜕</m:t>
                        </m:r>
                        <m:sSup>
                          <m:sSupPr>
                            <m:ctrlPr>
                              <a:rPr lang="en-US" sz="1800" i="1">
                                <a:latin typeface="Cambria Math" panose="02040503050406030204" pitchFamily="18" charset="0"/>
                              </a:rPr>
                            </m:ctrlPr>
                          </m:sSupPr>
                          <m:e>
                            <m:r>
                              <a:rPr lang="en-US" sz="1800" i="1">
                                <a:latin typeface="Cambria Math" panose="02040503050406030204" pitchFamily="18" charset="0"/>
                              </a:rPr>
                              <m:t>𝑥</m:t>
                            </m:r>
                          </m:e>
                          <m:sup>
                            <m:r>
                              <a:rPr lang="en-US" sz="1800" i="1">
                                <a:latin typeface="Cambria Math" panose="02040503050406030204" pitchFamily="18" charset="0"/>
                              </a:rPr>
                              <m:t>2</m:t>
                            </m:r>
                          </m:sup>
                        </m:sSup>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m:t>
                        </m:r>
                      </m:num>
                      <m:den>
                        <m:r>
                          <a:rPr lang="en-US" sz="1800" i="1">
                            <a:latin typeface="Cambria Math" panose="02040503050406030204" pitchFamily="18" charset="0"/>
                          </a:rPr>
                          <m:t>𝜕</m:t>
                        </m:r>
                        <m:r>
                          <a:rPr lang="en-US" sz="1800" i="1">
                            <a:latin typeface="Cambria Math" panose="02040503050406030204" pitchFamily="18" charset="0"/>
                          </a:rPr>
                          <m:t>𝑥</m:t>
                        </m:r>
                      </m:den>
                    </m:f>
                    <m:r>
                      <a:rPr lang="en-US" sz="1800" i="1">
                        <a:latin typeface="Cambria Math" panose="02040503050406030204" pitchFamily="18" charset="0"/>
                      </a:rPr>
                      <m:t>(</m:t>
                    </m:r>
                    <m:r>
                      <a:rPr lang="en-US" sz="1800" i="1">
                        <a:latin typeface="Cambria Math" panose="02040503050406030204" pitchFamily="18" charset="0"/>
                      </a:rPr>
                      <m:t>𝑇</m:t>
                    </m:r>
                    <m:f>
                      <m:fPr>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𝑊</m:t>
                        </m:r>
                      </m:num>
                      <m:den>
                        <m:r>
                          <a:rPr lang="en-US" sz="1800" i="1">
                            <a:latin typeface="Cambria Math" panose="02040503050406030204" pitchFamily="18" charset="0"/>
                          </a:rPr>
                          <m:t>𝜕</m:t>
                        </m:r>
                        <m:r>
                          <a:rPr lang="en-US" sz="1800" i="1">
                            <a:latin typeface="Cambria Math" panose="02040503050406030204" pitchFamily="18" charset="0"/>
                          </a:rPr>
                          <m:t>𝑥</m:t>
                        </m:r>
                      </m:den>
                    </m:f>
                    <m:r>
                      <a:rPr lang="en-US" sz="1800" i="1">
                        <a:latin typeface="Cambria Math" panose="02040503050406030204" pitchFamily="18" charset="0"/>
                      </a:rPr>
                      <m:t>)=0</m:t>
                    </m:r>
                  </m:oMath>
                </a14:m>
                <a:r>
                  <a:rPr lang="en-US" sz="1600" dirty="0"/>
                  <a:t>,  </a:t>
                </a:r>
                <a:r>
                  <a:rPr lang="en-US" sz="1600" dirty="0" smtClean="0"/>
                  <a:t>                                                    </a:t>
                </a:r>
                <a:r>
                  <a:rPr lang="en-US" sz="1600" dirty="0"/>
                  <a:t>(1)</a:t>
                </a:r>
              </a:p>
              <a:p>
                <a14:m>
                  <m:oMath xmlns:m="http://schemas.openxmlformats.org/officeDocument/2006/math">
                    <m:r>
                      <a:rPr lang="en-US" sz="2000" i="1">
                        <a:latin typeface="Cambria Math" panose="02040503050406030204" pitchFamily="18" charset="0"/>
                      </a:rPr>
                      <m:t>𝜌</m:t>
                    </m:r>
                    <m:r>
                      <a:rPr lang="en-US" sz="2000" i="1">
                        <a:latin typeface="Cambria Math" panose="02040503050406030204" pitchFamily="18" charset="0"/>
                      </a:rPr>
                      <m:t>𝐹</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n-US" sz="2000" i="1">
                            <a:latin typeface="Cambria Math" panose="02040503050406030204" pitchFamily="18" charset="0"/>
                          </a:rPr>
                          <m:t>𝑈</m:t>
                        </m:r>
                      </m:num>
                      <m:den>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𝑡</m:t>
                            </m:r>
                          </m:e>
                          <m:sup>
                            <m:r>
                              <a:rPr lang="en-US" sz="2000" i="1">
                                <a:latin typeface="Cambria Math" panose="02040503050406030204" pitchFamily="18" charset="0"/>
                              </a:rPr>
                              <m:t>2</m:t>
                            </m:r>
                          </m:sup>
                        </m:sSup>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𝑇</m:t>
                        </m:r>
                      </m:num>
                      <m:den>
                        <m:r>
                          <a:rPr lang="en-US" sz="2000" i="1">
                            <a:latin typeface="Cambria Math" panose="02040503050406030204" pitchFamily="18" charset="0"/>
                          </a:rPr>
                          <m:t>𝜕</m:t>
                        </m:r>
                        <m:r>
                          <a:rPr lang="en-US" sz="2000" i="1">
                            <a:latin typeface="Cambria Math" panose="02040503050406030204" pitchFamily="18" charset="0"/>
                          </a:rPr>
                          <m:t>𝑥</m:t>
                        </m:r>
                      </m:den>
                    </m:f>
                    <m:r>
                      <a:rPr lang="en-US" sz="2000" i="1">
                        <a:latin typeface="Cambria Math" panose="02040503050406030204" pitchFamily="18" charset="0"/>
                      </a:rPr>
                      <m:t>=0</m:t>
                    </m:r>
                  </m:oMath>
                </a14:m>
                <a:r>
                  <a:rPr lang="en-US" sz="1600" dirty="0"/>
                  <a:t>,  </a:t>
                </a:r>
                <a:r>
                  <a:rPr lang="en-US" sz="1600" dirty="0" smtClean="0"/>
                  <a:t>                                                                            (</a:t>
                </a:r>
                <a:r>
                  <a:rPr lang="en-US" sz="1600" dirty="0"/>
                  <a:t>2)</a:t>
                </a:r>
              </a:p>
              <a:p>
                <a:pPr algn="l"/>
                <a:r>
                  <a:rPr lang="en-US" sz="1600" dirty="0"/>
                  <a:t>where: </a:t>
                </a:r>
                <a14:m>
                  <m:oMath xmlns:m="http://schemas.openxmlformats.org/officeDocument/2006/math">
                    <m:r>
                      <a:rPr lang="en-US" sz="1600" i="1">
                        <a:latin typeface="Cambria Math" panose="02040503050406030204" pitchFamily="18" charset="0"/>
                      </a:rPr>
                      <m:t>𝑀</m:t>
                    </m:r>
                    <m:r>
                      <a:rPr lang="en-US" sz="1600" i="1">
                        <a:latin typeface="Cambria Math" panose="02040503050406030204" pitchFamily="18" charset="0"/>
                      </a:rPr>
                      <m:t>=</m:t>
                    </m:r>
                    <m:r>
                      <a:rPr lang="en-US" sz="1600" i="1">
                        <a:latin typeface="Cambria Math" panose="02040503050406030204" pitchFamily="18" charset="0"/>
                      </a:rPr>
                      <m:t>𝐸𝐼</m:t>
                    </m:r>
                    <m:r>
                      <a:rPr lang="en-US" sz="1600" i="1">
                        <a:latin typeface="Cambria Math" panose="02040503050406030204" pitchFamily="18" charset="0"/>
                      </a:rPr>
                      <m:t>𝜅</m:t>
                    </m:r>
                  </m:oMath>
                </a14:m>
                <a:r>
                  <a:rPr lang="en-US" sz="1600" dirty="0"/>
                  <a:t>; </a:t>
                </a:r>
                <a14:m>
                  <m:oMath xmlns:m="http://schemas.openxmlformats.org/officeDocument/2006/math">
                    <m:r>
                      <a:rPr lang="en-US" sz="1600" i="1">
                        <a:latin typeface="Cambria Math" panose="02040503050406030204" pitchFamily="18" charset="0"/>
                      </a:rPr>
                      <m:t>𝑇</m:t>
                    </m:r>
                    <m:r>
                      <a:rPr lang="en-US" sz="1600" i="1">
                        <a:latin typeface="Cambria Math" panose="02040503050406030204" pitchFamily="18" charset="0"/>
                      </a:rPr>
                      <m:t>=</m:t>
                    </m:r>
                    <m:r>
                      <a:rPr lang="en-US" sz="1600" i="1">
                        <a:latin typeface="Cambria Math" panose="02040503050406030204" pitchFamily="18" charset="0"/>
                      </a:rPr>
                      <m:t>𝐸𝐹</m:t>
                    </m:r>
                    <m:r>
                      <a:rPr lang="en-US" sz="1600" i="1">
                        <a:latin typeface="Cambria Math" panose="02040503050406030204" pitchFamily="18" charset="0"/>
                      </a:rPr>
                      <m:t>𝜀</m:t>
                    </m:r>
                  </m:oMath>
                </a14:m>
                <a:r>
                  <a:rPr lang="en-US" sz="1600" dirty="0"/>
                  <a:t>; </a:t>
                </a:r>
                <a14:m>
                  <m:oMath xmlns:m="http://schemas.openxmlformats.org/officeDocument/2006/math">
                    <m:r>
                      <a:rPr lang="en-US" sz="1600" i="1">
                        <a:latin typeface="Cambria Math" panose="02040503050406030204" pitchFamily="18" charset="0"/>
                      </a:rPr>
                      <m:t>𝜅</m:t>
                    </m:r>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𝑊</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den>
                    </m:f>
                  </m:oMath>
                </a14:m>
                <a:r>
                  <a:rPr lang="en-US" sz="1600" dirty="0"/>
                  <a:t>;</a:t>
                </a:r>
                <a14:m>
                  <m:oMath xmlns:m="http://schemas.openxmlformats.org/officeDocument/2006/math">
                    <m:r>
                      <a:rPr lang="en-US" sz="1600" b="0" i="0" smtClean="0">
                        <a:latin typeface="Cambria Math" panose="02040503050406030204" pitchFamily="18" charset="0"/>
                      </a:rPr>
                      <m:t> </m:t>
                    </m:r>
                    <m:r>
                      <a:rPr lang="en-US" sz="1600" i="1">
                        <a:latin typeface="Cambria Math" panose="02040503050406030204" pitchFamily="18" charset="0"/>
                      </a:rPr>
                      <m:t>𝜀</m:t>
                    </m:r>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m:t>
                        </m:r>
                        <m:r>
                          <a:rPr lang="en-US" sz="1600" i="1">
                            <a:latin typeface="Cambria Math" panose="02040503050406030204" pitchFamily="18" charset="0"/>
                          </a:rPr>
                          <m:t>𝑈</m:t>
                        </m:r>
                      </m:num>
                      <m:den>
                        <m:r>
                          <a:rPr lang="en-US" sz="1600" i="1">
                            <a:latin typeface="Cambria Math" panose="02040503050406030204" pitchFamily="18" charset="0"/>
                          </a:rPr>
                          <m:t>𝜕</m:t>
                        </m:r>
                        <m:r>
                          <a:rPr lang="en-US" sz="1600" i="1">
                            <a:latin typeface="Cambria Math" panose="02040503050406030204" pitchFamily="18" charset="0"/>
                          </a:rPr>
                          <m:t>𝑥</m:t>
                        </m:r>
                      </m:den>
                    </m:f>
                    <m:r>
                      <a:rPr lang="en-US" sz="1600" i="1">
                        <a:latin typeface="Cambria Math" panose="02040503050406030204" pitchFamily="18" charset="0"/>
                      </a:rPr>
                      <m:t>+0.5</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m:t>
                                </m:r>
                                <m:r>
                                  <a:rPr lang="en-US" sz="1600" i="1">
                                    <a:latin typeface="Cambria Math" panose="02040503050406030204" pitchFamily="18" charset="0"/>
                                  </a:rPr>
                                  <m:t>𝑊</m:t>
                                </m:r>
                              </m:num>
                              <m:den>
                                <m:r>
                                  <a:rPr lang="en-US" sz="1600" i="1">
                                    <a:latin typeface="Cambria Math" panose="02040503050406030204" pitchFamily="18" charset="0"/>
                                  </a:rPr>
                                  <m:t>𝜕</m:t>
                                </m:r>
                                <m:r>
                                  <a:rPr lang="en-US" sz="1600" i="1">
                                    <a:latin typeface="Cambria Math" panose="02040503050406030204" pitchFamily="18" charset="0"/>
                                  </a:rPr>
                                  <m:t>𝑥</m:t>
                                </m:r>
                              </m:den>
                            </m:f>
                          </m:e>
                        </m:d>
                      </m:e>
                      <m:sup>
                        <m:r>
                          <a:rPr lang="en-US" sz="1600" i="1">
                            <a:latin typeface="Cambria Math" panose="02040503050406030204" pitchFamily="18" charset="0"/>
                          </a:rPr>
                          <m:t>2</m:t>
                        </m:r>
                      </m:sup>
                    </m:sSup>
                  </m:oMath>
                </a14:m>
                <a:r>
                  <a:rPr lang="en-US" sz="1600" dirty="0"/>
                  <a:t>;</a:t>
                </a:r>
              </a:p>
              <a:p>
                <a:pPr algn="l"/>
                <a14:m>
                  <m:oMath xmlns:m="http://schemas.openxmlformats.org/officeDocument/2006/math">
                    <m:r>
                      <a:rPr lang="en-US" sz="1600" i="1">
                        <a:latin typeface="Cambria Math" panose="02040503050406030204" pitchFamily="18" charset="0"/>
                      </a:rPr>
                      <m:t>𝐸</m:t>
                    </m:r>
                  </m:oMath>
                </a14:m>
                <a:r>
                  <a:rPr lang="en-US" sz="1600" dirty="0"/>
                  <a:t> is Young’s modulus;</a:t>
                </a:r>
              </a:p>
              <a:p>
                <a:pPr algn="l"/>
                <a14:m>
                  <m:oMath xmlns:m="http://schemas.openxmlformats.org/officeDocument/2006/math">
                    <m:r>
                      <a:rPr lang="en-US" sz="1600" i="1">
                        <a:latin typeface="Cambria Math" panose="02040503050406030204" pitchFamily="18" charset="0"/>
                      </a:rPr>
                      <m:t>𝐹</m:t>
                    </m:r>
                    <m:r>
                      <a:rPr lang="en-US" sz="1600" i="1">
                        <a:latin typeface="Cambria Math" panose="02040503050406030204" pitchFamily="18" charset="0"/>
                      </a:rPr>
                      <m:t>, </m:t>
                    </m:r>
                    <m:r>
                      <a:rPr lang="en-US" sz="1600" i="1">
                        <a:latin typeface="Cambria Math" panose="02040503050406030204" pitchFamily="18" charset="0"/>
                      </a:rPr>
                      <m:t>𝐼</m:t>
                    </m:r>
                  </m:oMath>
                </a14:m>
                <a:r>
                  <a:rPr lang="en-US" sz="1600" dirty="0"/>
                  <a:t> are the area and the static moment of the transversal beam cross section, respectively;</a:t>
                </a:r>
              </a:p>
              <a:p>
                <a:pPr algn="l"/>
                <a14:m>
                  <m:oMath xmlns:m="http://schemas.openxmlformats.org/officeDocument/2006/math">
                    <m:r>
                      <a:rPr lang="en-US" sz="1600" i="1">
                        <a:latin typeface="Cambria Math" panose="02040503050406030204" pitchFamily="18" charset="0"/>
                      </a:rPr>
                      <m:t>𝜅</m:t>
                    </m:r>
                  </m:oMath>
                </a14:m>
                <a:r>
                  <a:rPr lang="en-US" sz="1600" dirty="0"/>
                  <a:t> is the curvature;</a:t>
                </a:r>
              </a:p>
              <a:p>
                <a:pPr algn="l"/>
                <a:r>
                  <a:rPr lang="en-US" sz="1600" i="1" dirty="0"/>
                  <a:t>U, W</a:t>
                </a:r>
                <a:r>
                  <a:rPr lang="en-US" sz="1600" dirty="0"/>
                  <a:t> are the longitudinal and normal beam displacements;</a:t>
                </a:r>
              </a:p>
              <a:p>
                <a:pPr algn="l"/>
                <a14:m>
                  <m:oMath xmlns:m="http://schemas.openxmlformats.org/officeDocument/2006/math">
                    <m:r>
                      <a:rPr lang="en-US" sz="1600" i="1">
                        <a:latin typeface="Cambria Math" panose="02040503050406030204" pitchFamily="18" charset="0"/>
                      </a:rPr>
                      <m:t>𝜌</m:t>
                    </m:r>
                  </m:oMath>
                </a14:m>
                <a:r>
                  <a:rPr lang="en-US" sz="1600" dirty="0"/>
                  <a:t> is the density of the beam material.</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Boundary conditions in the axial direction </a:t>
                </a:r>
              </a:p>
              <a:p>
                <a:pPr>
                  <a:tabLst>
                    <a:tab pos="6907213" algn="l"/>
                  </a:tabLst>
                </a:pPr>
                <a:r>
                  <a:rPr lang="en-US" sz="1600" dirty="0"/>
                  <a:t> prescribed end shortening </a:t>
                </a:r>
                <a14:m>
                  <m:oMath xmlns:m="http://schemas.openxmlformats.org/officeDocument/2006/math">
                    <m:r>
                      <a:rPr lang="en-US" sz="1600" i="1">
                        <a:latin typeface="Cambria Math" panose="02040503050406030204" pitchFamily="18" charset="0"/>
                      </a:rPr>
                      <m:t>𝑈</m:t>
                    </m:r>
                    <m:r>
                      <a:rPr lang="en-US" sz="1600" i="1">
                        <a:latin typeface="Cambria Math" panose="02040503050406030204" pitchFamily="18" charset="0"/>
                      </a:rPr>
                      <m:t>=</m:t>
                    </m:r>
                  </m:oMath>
                </a14:m>
                <a:r>
                  <a:rPr lang="en-US" sz="1600" dirty="0" smtClean="0"/>
                  <a:t>0</a:t>
                </a:r>
                <a:r>
                  <a:rPr lang="en-US" sz="1600" dirty="0"/>
                  <a:t>  at   </a:t>
                </a:r>
                <a14:m>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=0,  </m:t>
                    </m:r>
                    <m:r>
                      <a:rPr lang="en-US" sz="1600" i="1">
                        <a:latin typeface="Cambria Math" panose="02040503050406030204" pitchFamily="18" charset="0"/>
                      </a:rPr>
                      <m:t>𝑈</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𝑈</m:t>
                        </m:r>
                      </m:e>
                      <m:sup>
                        <m:r>
                          <a:rPr lang="en-US" sz="1600" i="1">
                            <a:latin typeface="Cambria Math" panose="02040503050406030204" pitchFamily="18" charset="0"/>
                          </a:rPr>
                          <m:t>(</m:t>
                        </m:r>
                        <m:r>
                          <a:rPr lang="en-US" sz="1600" i="1">
                            <a:latin typeface="Cambria Math" panose="02040503050406030204" pitchFamily="18" charset="0"/>
                          </a:rPr>
                          <m:t>𝐿</m:t>
                        </m:r>
                        <m:r>
                          <a:rPr lang="en-US" sz="1600" i="1">
                            <a:latin typeface="Cambria Math" panose="02040503050406030204" pitchFamily="18" charset="0"/>
                          </a:rPr>
                          <m:t>)</m:t>
                        </m:r>
                      </m:sup>
                    </m:sSup>
                  </m:oMath>
                </a14:m>
                <a:r>
                  <a:rPr lang="en-US" sz="1600" dirty="0"/>
                  <a:t>  at   </a:t>
                </a:r>
                <a14:m>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𝐿</m:t>
                    </m:r>
                    <m:r>
                      <a:rPr lang="en-US" sz="1600" i="1">
                        <a:latin typeface="Cambria Math" panose="02040503050406030204" pitchFamily="18" charset="0"/>
                      </a:rPr>
                      <m:t>,</m:t>
                    </m:r>
                  </m:oMath>
                </a14:m>
                <a:r>
                  <a:rPr lang="en-US" sz="1600" dirty="0"/>
                  <a:t>  </a:t>
                </a:r>
                <a:r>
                  <a:rPr lang="ru-RU" sz="1600" dirty="0" smtClean="0"/>
                  <a:t>   </a:t>
                </a:r>
                <a:r>
                  <a:rPr lang="en-US" sz="1600" dirty="0" smtClean="0"/>
                  <a:t>(</a:t>
                </a:r>
                <a:r>
                  <a:rPr lang="en-US" sz="1600" dirty="0"/>
                  <a:t>3)</a:t>
                </a:r>
              </a:p>
              <a:p>
                <a:r>
                  <a:rPr lang="en-US" sz="1600" dirty="0" smtClean="0"/>
                  <a:t>         dead loading </a:t>
                </a:r>
                <a14:m>
                  <m:oMath xmlns:m="http://schemas.openxmlformats.org/officeDocument/2006/math">
                    <m:r>
                      <a:rPr lang="en-US" sz="1600" i="1">
                        <a:latin typeface="Cambria Math" panose="02040503050406030204" pitchFamily="18" charset="0"/>
                      </a:rPr>
                      <m:t>𝑇</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𝑇</m:t>
                        </m:r>
                      </m:e>
                      <m:sup>
                        <m:r>
                          <a:rPr lang="en-US" sz="1600" i="1">
                            <a:latin typeface="Cambria Math" panose="02040503050406030204" pitchFamily="18" charset="0"/>
                          </a:rPr>
                          <m:t>(0)</m:t>
                        </m:r>
                      </m:sup>
                    </m:sSup>
                  </m:oMath>
                </a14:m>
                <a:r>
                  <a:rPr lang="en-US" sz="1600" dirty="0"/>
                  <a:t>  at   </a:t>
                </a:r>
                <a14:m>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=0,  </m:t>
                    </m:r>
                    <m:r>
                      <a:rPr lang="de-DE" sz="1600" b="0" i="1" smtClean="0">
                        <a:latin typeface="Cambria Math" panose="02040503050406030204" pitchFamily="18" charset="0"/>
                      </a:rPr>
                      <m:t>𝑈</m:t>
                    </m:r>
                    <m:r>
                      <a:rPr lang="en-US" sz="1600" i="1">
                        <a:latin typeface="Cambria Math" panose="02040503050406030204" pitchFamily="18" charset="0"/>
                      </a:rPr>
                      <m:t>=</m:t>
                    </m:r>
                    <m:r>
                      <a:rPr lang="de-DE" sz="1600" b="0" i="1" smtClean="0">
                        <a:latin typeface="Cambria Math" panose="02040503050406030204" pitchFamily="18" charset="0"/>
                      </a:rPr>
                      <m:t>0</m:t>
                    </m:r>
                  </m:oMath>
                </a14:m>
                <a:r>
                  <a:rPr lang="en-US" sz="1600" dirty="0"/>
                  <a:t>  at   </a:t>
                </a:r>
                <a14:m>
                  <m:oMath xmlns:m="http://schemas.openxmlformats.org/officeDocument/2006/math">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𝐿</m:t>
                    </m:r>
                    <m:r>
                      <a:rPr lang="en-US" sz="1600" i="1">
                        <a:latin typeface="Cambria Math" panose="02040503050406030204" pitchFamily="18" charset="0"/>
                      </a:rPr>
                      <m:t>.</m:t>
                    </m:r>
                  </m:oMath>
                </a14:m>
                <a:r>
                  <a:rPr lang="en-US" sz="1600" dirty="0"/>
                  <a:t>	</a:t>
                </a:r>
                <a:r>
                  <a:rPr lang="en-US" sz="1600" dirty="0" smtClean="0"/>
                  <a:t> </a:t>
                </a:r>
                <a:r>
                  <a:rPr lang="ru-RU" sz="1600" dirty="0" smtClean="0"/>
                  <a:t>   </a:t>
                </a:r>
                <a:r>
                  <a:rPr lang="en-US" sz="1600" dirty="0" smtClean="0"/>
                  <a:t>(</a:t>
                </a:r>
                <a:r>
                  <a:rPr lang="en-US" sz="1600" dirty="0"/>
                  <a:t>4)</a:t>
                </a:r>
              </a:p>
              <a:p>
                <a:pPr marL="285750" indent="-285750" algn="l">
                  <a:buFont typeface="Arial" panose="020B0604020202020204" pitchFamily="34" charset="0"/>
                  <a:buChar char="•"/>
                </a:pPr>
                <a:r>
                  <a:rPr lang="en-US" sz="1600" dirty="0"/>
                  <a:t>The Kirchhoff hypothesis is that the axial inertial term in equation (2) can be neglected</a:t>
                </a:r>
              </a:p>
              <a:p>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𝑇</m:t>
                        </m:r>
                      </m:num>
                      <m:den>
                        <m:r>
                          <a:rPr lang="en-US" sz="2000" i="1">
                            <a:latin typeface="Cambria Math" panose="02040503050406030204" pitchFamily="18" charset="0"/>
                          </a:rPr>
                          <m:t>𝜕</m:t>
                        </m:r>
                        <m:r>
                          <a:rPr lang="en-US" sz="2000" i="1">
                            <a:latin typeface="Cambria Math" panose="02040503050406030204" pitchFamily="18" charset="0"/>
                          </a:rPr>
                          <m:t>𝑥</m:t>
                        </m:r>
                      </m:den>
                    </m:f>
                    <m:r>
                      <a:rPr lang="en-US" sz="2000" i="1">
                        <a:latin typeface="Cambria Math" panose="02040503050406030204" pitchFamily="18" charset="0"/>
                      </a:rPr>
                      <m:t>=0</m:t>
                    </m:r>
                  </m:oMath>
                </a14:m>
                <a:r>
                  <a:rPr lang="en-US" sz="1600" dirty="0"/>
                  <a:t>,</a:t>
                </a:r>
              </a:p>
              <a:p>
                <a:pPr>
                  <a:tabLst>
                    <a:tab pos="6543675" algn="l"/>
                    <a:tab pos="6907213" algn="l"/>
                  </a:tabLst>
                </a:pPr>
                <a:r>
                  <a:rPr lang="ru-RU" sz="1600" dirty="0" smtClean="0"/>
                  <a:t>                                </a:t>
                </a:r>
                <a:r>
                  <a:rPr lang="en-US" sz="1600" dirty="0" smtClean="0"/>
                  <a:t>i.e</a:t>
                </a:r>
                <a:r>
                  <a:rPr lang="en-US" sz="1600" dirty="0"/>
                  <a:t>. </a:t>
                </a:r>
                <a14:m>
                  <m:oMath xmlns:m="http://schemas.openxmlformats.org/officeDocument/2006/math">
                    <m:r>
                      <a:rPr lang="en-US" sz="1800" i="1">
                        <a:latin typeface="Cambria Math" panose="02040503050406030204" pitchFamily="18" charset="0"/>
                      </a:rPr>
                      <m:t>𝜀</m:t>
                    </m:r>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𝑈</m:t>
                        </m:r>
                      </m:num>
                      <m:den>
                        <m:r>
                          <a:rPr lang="en-US" sz="1800" i="1">
                            <a:latin typeface="Cambria Math" panose="02040503050406030204" pitchFamily="18" charset="0"/>
                          </a:rPr>
                          <m:t>𝜕</m:t>
                        </m:r>
                        <m:r>
                          <a:rPr lang="en-US" sz="1800" i="1">
                            <a:latin typeface="Cambria Math" panose="02040503050406030204" pitchFamily="18" charset="0"/>
                          </a:rPr>
                          <m:t>𝑥</m:t>
                        </m:r>
                      </m:den>
                    </m:f>
                    <m:r>
                      <a:rPr lang="en-US" sz="1800" i="1">
                        <a:latin typeface="Cambria Math" panose="02040503050406030204" pitchFamily="18" charset="0"/>
                      </a:rPr>
                      <m:t>+0.5</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m:t>
                                </m:r>
                                <m:r>
                                  <a:rPr lang="en-US" sz="1800" i="1">
                                    <a:latin typeface="Cambria Math" panose="02040503050406030204" pitchFamily="18" charset="0"/>
                                  </a:rPr>
                                  <m:t>𝑊</m:t>
                                </m:r>
                              </m:num>
                              <m:den>
                                <m:r>
                                  <a:rPr lang="en-US" sz="1800" i="1">
                                    <a:latin typeface="Cambria Math" panose="02040503050406030204" pitchFamily="18" charset="0"/>
                                  </a:rPr>
                                  <m:t>𝜕</m:t>
                                </m:r>
                                <m:r>
                                  <a:rPr lang="en-US" sz="1800" i="1">
                                    <a:latin typeface="Cambria Math" panose="02040503050406030204" pitchFamily="18" charset="0"/>
                                  </a:rPr>
                                  <m:t>𝑥</m:t>
                                </m:r>
                              </m:den>
                            </m:f>
                          </m:e>
                        </m:d>
                      </m:e>
                      <m:sup>
                        <m:r>
                          <a:rPr lang="en-US" sz="1800" i="1">
                            <a:latin typeface="Cambria Math" panose="02040503050406030204" pitchFamily="18" charset="0"/>
                          </a:rPr>
                          <m:t>2</m:t>
                        </m:r>
                      </m:sup>
                    </m:sSup>
                    <m:r>
                      <a:rPr lang="en-US" sz="1800" i="1">
                        <a:latin typeface="Cambria Math" panose="02040503050406030204" pitchFamily="18" charset="0"/>
                      </a:rPr>
                      <m:t>=</m:t>
                    </m:r>
                    <m:r>
                      <a:rPr lang="en-US" sz="1800" i="1">
                        <a:latin typeface="Cambria Math" panose="02040503050406030204" pitchFamily="18" charset="0"/>
                      </a:rPr>
                      <m:t>𝑁</m:t>
                    </m:r>
                    <m:r>
                      <a:rPr lang="en-US" sz="1800" i="1">
                        <a:latin typeface="Cambria Math" panose="02040503050406030204" pitchFamily="18" charset="0"/>
                      </a:rPr>
                      <m:t>(</m:t>
                    </m:r>
                    <m:r>
                      <a:rPr lang="en-US" sz="1800" i="1">
                        <a:latin typeface="Cambria Math" panose="02040503050406030204" pitchFamily="18" charset="0"/>
                      </a:rPr>
                      <m:t>𝑡</m:t>
                    </m:r>
                    <m:r>
                      <a:rPr lang="en-US" sz="1800" i="1">
                        <a:latin typeface="Cambria Math" panose="02040503050406030204" pitchFamily="18" charset="0"/>
                      </a:rPr>
                      <m:t>).</m:t>
                    </m:r>
                  </m:oMath>
                </a14:m>
                <a:r>
                  <a:rPr lang="en-US" sz="1600" dirty="0"/>
                  <a:t> </a:t>
                </a:r>
                <a:r>
                  <a:rPr lang="ru-RU" sz="1600" dirty="0" smtClean="0"/>
                  <a:t>                      </a:t>
                </a:r>
                <a:r>
                  <a:rPr lang="en-US" sz="1600" dirty="0" smtClean="0"/>
                  <a:t>(</a:t>
                </a:r>
                <a:r>
                  <a:rPr lang="en-US" sz="1600" dirty="0"/>
                  <a:t>5)</a:t>
                </a:r>
              </a:p>
            </p:txBody>
          </p:sp>
        </mc:Choice>
        <mc:Fallback>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5192104"/>
              </a:xfrm>
              <a:prstGeom prst="rect">
                <a:avLst/>
              </a:prstGeom>
              <a:blipFill>
                <a:blip r:embed="rId4"/>
                <a:stretch>
                  <a:fillRect/>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25082"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53268207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2400" b="1" dirty="0" smtClean="0">
                <a:solidFill>
                  <a:schemeClr val="accent2"/>
                </a:solidFill>
                <a:latin typeface="Arial" panose="020B0604020202020204" pitchFamily="34" charset="0"/>
              </a:rPr>
              <a:t>Kirchhoff’s Nonlinear Beam Model (2)</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16</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3158342"/>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smtClean="0"/>
                  <a:t>Upon integration of relation (5) with  prescribed end shortening (3) </a:t>
                </a:r>
              </a:p>
              <a:p>
                <a14:m>
                  <m:oMath xmlns:m="http://schemas.openxmlformats.org/officeDocument/2006/math">
                    <m:r>
                      <a:rPr lang="en-US" sz="1600" i="1">
                        <a:latin typeface="Cambria Math" panose="02040503050406030204" pitchFamily="18" charset="0"/>
                      </a:rPr>
                      <m:t>𝑁</m:t>
                    </m:r>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𝑈</m:t>
                            </m:r>
                          </m:e>
                          <m:sup>
                            <m:r>
                              <a:rPr lang="en-US" sz="1600" i="1">
                                <a:latin typeface="Cambria Math" panose="02040503050406030204" pitchFamily="18" charset="0"/>
                              </a:rPr>
                              <m:t>(</m:t>
                            </m:r>
                            <m:r>
                              <a:rPr lang="en-US" sz="1600" i="1">
                                <a:latin typeface="Cambria Math" panose="02040503050406030204" pitchFamily="18" charset="0"/>
                              </a:rPr>
                              <m:t>𝐿</m:t>
                            </m:r>
                            <m:r>
                              <a:rPr lang="en-US" sz="1600" i="1">
                                <a:latin typeface="Cambria Math" panose="02040503050406030204" pitchFamily="18" charset="0"/>
                              </a:rPr>
                              <m:t>)</m:t>
                            </m:r>
                          </m:sup>
                        </m:sSup>
                      </m:num>
                      <m:den>
                        <m:r>
                          <a:rPr lang="en-US" sz="1600" i="1">
                            <a:latin typeface="Cambria Math" panose="02040503050406030204" pitchFamily="18" charset="0"/>
                          </a:rPr>
                          <m:t>𝐿</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r>
                          <a:rPr lang="en-US" sz="1600" i="1">
                            <a:latin typeface="Cambria Math" panose="02040503050406030204" pitchFamily="18" charset="0"/>
                          </a:rPr>
                          <m:t>𝐿</m:t>
                        </m:r>
                      </m:den>
                    </m:f>
                    <m:nary>
                      <m:naryPr>
                        <m:ctrlPr>
                          <a:rPr lang="en-US" sz="1600" i="1">
                            <a:latin typeface="Cambria Math" panose="02040503050406030204" pitchFamily="18" charset="0"/>
                          </a:rPr>
                        </m:ctrlPr>
                      </m:naryPr>
                      <m:sub>
                        <m:r>
                          <a:rPr lang="en-US" sz="1600" i="1">
                            <a:latin typeface="Cambria Math" panose="02040503050406030204" pitchFamily="18" charset="0"/>
                          </a:rPr>
                          <m:t>0</m:t>
                        </m:r>
                      </m:sub>
                      <m:sup>
                        <m:r>
                          <a:rPr lang="en-US" sz="1600" i="1">
                            <a:latin typeface="Cambria Math" panose="02040503050406030204" pitchFamily="18" charset="0"/>
                          </a:rPr>
                          <m:t>𝐿</m:t>
                        </m:r>
                      </m:sup>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m:t>
                                    </m:r>
                                    <m:r>
                                      <a:rPr lang="en-US" sz="1600" i="1">
                                        <a:latin typeface="Cambria Math" panose="02040503050406030204" pitchFamily="18" charset="0"/>
                                      </a:rPr>
                                      <m:t>𝑊</m:t>
                                    </m:r>
                                  </m:num>
                                  <m:den>
                                    <m:r>
                                      <a:rPr lang="en-US" sz="1600" i="1">
                                        <a:latin typeface="Cambria Math" panose="02040503050406030204" pitchFamily="18" charset="0"/>
                                      </a:rPr>
                                      <m:t>𝜕</m:t>
                                    </m:r>
                                    <m:r>
                                      <a:rPr lang="en-US" sz="1600" i="1">
                                        <a:latin typeface="Cambria Math" panose="02040503050406030204" pitchFamily="18" charset="0"/>
                                      </a:rPr>
                                      <m:t>𝑥</m:t>
                                    </m:r>
                                  </m:den>
                                </m:f>
                              </m:e>
                            </m:d>
                          </m:e>
                          <m:sup>
                            <m:r>
                              <a:rPr lang="en-US" sz="1600" i="1">
                                <a:latin typeface="Cambria Math" panose="02040503050406030204" pitchFamily="18" charset="0"/>
                              </a:rPr>
                              <m:t>2</m:t>
                            </m:r>
                          </m:sup>
                        </m:sSup>
                      </m:e>
                    </m:nary>
                    <m:r>
                      <a:rPr lang="en-US" sz="1600" i="1">
                        <a:latin typeface="Cambria Math" panose="02040503050406030204" pitchFamily="18" charset="0"/>
                      </a:rPr>
                      <m:t>𝑑𝑥</m:t>
                    </m:r>
                  </m:oMath>
                </a14:m>
                <a:r>
                  <a:rPr lang="en-US" sz="1600"/>
                  <a:t>, </a:t>
                </a:r>
                <a:r>
                  <a:rPr lang="en-US" sz="1600" smtClean="0"/>
                  <a:t>                                             (</a:t>
                </a:r>
                <a:r>
                  <a:rPr lang="en-US" sz="1600" dirty="0"/>
                  <a:t>6)</a:t>
                </a:r>
              </a:p>
              <a:p>
                <a:pPr algn="l"/>
                <a:r>
                  <a:rPr lang="en-US" sz="1600" dirty="0"/>
                  <a:t>and equation (1) is given in the form</a:t>
                </a:r>
              </a:p>
              <a:p>
                <a14:m>
                  <m:oMath xmlns:m="http://schemas.openxmlformats.org/officeDocument/2006/math">
                    <m:r>
                      <a:rPr lang="en-US" sz="1600" i="1">
                        <a:latin typeface="Cambria Math" panose="02040503050406030204" pitchFamily="18" charset="0"/>
                      </a:rPr>
                      <m:t>𝜌</m:t>
                    </m:r>
                    <m:r>
                      <a:rPr lang="en-US" sz="1600" i="1">
                        <a:latin typeface="Cambria Math" panose="02040503050406030204" pitchFamily="18" charset="0"/>
                      </a:rPr>
                      <m:t>𝐹</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𝑊</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1">
                                <a:latin typeface="Cambria Math" panose="02040503050406030204" pitchFamily="18" charset="0"/>
                              </a:rPr>
                              <m:t>2</m:t>
                            </m:r>
                          </m:sup>
                        </m:sSup>
                      </m:den>
                    </m:f>
                    <m:r>
                      <a:rPr lang="en-US" sz="1600" i="1">
                        <a:latin typeface="Cambria Math" panose="02040503050406030204" pitchFamily="18" charset="0"/>
                      </a:rPr>
                      <m:t>+</m:t>
                    </m:r>
                    <m:r>
                      <a:rPr lang="en-US" sz="1600" i="1">
                        <a:latin typeface="Cambria Math" panose="02040503050406030204" pitchFamily="18" charset="0"/>
                      </a:rPr>
                      <m:t>𝐸𝐼</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4</m:t>
                            </m:r>
                          </m:sup>
                        </m:sSup>
                        <m:r>
                          <a:rPr lang="en-US" sz="1600" i="1">
                            <a:latin typeface="Cambria Math" panose="02040503050406030204" pitchFamily="18" charset="0"/>
                          </a:rPr>
                          <m:t>𝑊</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4</m:t>
                            </m:r>
                          </m:sup>
                        </m:sSup>
                      </m:den>
                    </m:f>
                    <m:r>
                      <a:rPr lang="de-DE"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𝐸𝐹</m:t>
                        </m:r>
                      </m:num>
                      <m:den>
                        <m:r>
                          <a:rPr lang="en-US" sz="1600" i="1">
                            <a:latin typeface="Cambria Math" panose="02040503050406030204" pitchFamily="18" charset="0"/>
                          </a:rPr>
                          <m:t>𝐿</m:t>
                        </m:r>
                      </m:den>
                    </m:f>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𝑈</m:t>
                            </m:r>
                          </m:e>
                          <m:sub>
                            <m:r>
                              <a:rPr lang="en-US" sz="1600" i="1">
                                <a:latin typeface="Cambria Math" panose="02040503050406030204" pitchFamily="18" charset="0"/>
                              </a:rPr>
                              <m:t>𝑏</m:t>
                            </m:r>
                          </m:sub>
                        </m:sSub>
                        <m:r>
                          <a:rPr lang="de-DE"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1</m:t>
                            </m:r>
                          </m:num>
                          <m:den>
                            <m:r>
                              <a:rPr lang="en-US" sz="1600" i="1">
                                <a:latin typeface="Cambria Math" panose="02040503050406030204" pitchFamily="18" charset="0"/>
                              </a:rPr>
                              <m:t>2</m:t>
                            </m:r>
                          </m:den>
                        </m:f>
                        <m:d>
                          <m:dPr>
                            <m:ctrlPr>
                              <a:rPr lang="en-US" sz="1600" i="1">
                                <a:latin typeface="Cambria Math" panose="02040503050406030204" pitchFamily="18" charset="0"/>
                              </a:rPr>
                            </m:ctrlPr>
                          </m:dPr>
                          <m:e>
                            <m:nary>
                              <m:naryPr>
                                <m:ctrlPr>
                                  <a:rPr lang="en-US" sz="1600" i="1">
                                    <a:latin typeface="Cambria Math" panose="02040503050406030204" pitchFamily="18" charset="0"/>
                                  </a:rPr>
                                </m:ctrlPr>
                              </m:naryPr>
                              <m:sub>
                                <m:r>
                                  <a:rPr lang="en-US" sz="1600" i="1">
                                    <a:latin typeface="Cambria Math" panose="02040503050406030204" pitchFamily="18" charset="0"/>
                                  </a:rPr>
                                  <m:t>0</m:t>
                                </m:r>
                              </m:sub>
                              <m:sup>
                                <m:r>
                                  <a:rPr lang="en-US" sz="1600" i="1">
                                    <a:latin typeface="Cambria Math" panose="02040503050406030204" pitchFamily="18" charset="0"/>
                                  </a:rPr>
                                  <m:t>𝐿</m:t>
                                </m:r>
                              </m:sup>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m:t>
                                            </m:r>
                                            <m:r>
                                              <a:rPr lang="en-US" sz="1600" i="1">
                                                <a:latin typeface="Cambria Math" panose="02040503050406030204" pitchFamily="18" charset="0"/>
                                              </a:rPr>
                                              <m:t>𝑊</m:t>
                                            </m:r>
                                          </m:num>
                                          <m:den>
                                            <m:r>
                                              <a:rPr lang="en-US" sz="1600" i="1">
                                                <a:latin typeface="Cambria Math" panose="02040503050406030204" pitchFamily="18" charset="0"/>
                                              </a:rPr>
                                              <m:t>𝜕</m:t>
                                            </m:r>
                                            <m:r>
                                              <a:rPr lang="en-US" sz="1600" i="1">
                                                <a:latin typeface="Cambria Math" panose="02040503050406030204" pitchFamily="18" charset="0"/>
                                              </a:rPr>
                                              <m:t>𝑥</m:t>
                                            </m:r>
                                          </m:den>
                                        </m:f>
                                      </m:e>
                                    </m:d>
                                  </m:e>
                                  <m:sup>
                                    <m:r>
                                      <a:rPr lang="en-US" sz="1600" i="1">
                                        <a:latin typeface="Cambria Math" panose="02040503050406030204" pitchFamily="18" charset="0"/>
                                      </a:rPr>
                                      <m:t>2</m:t>
                                    </m:r>
                                  </m:sup>
                                </m:sSup>
                                <m:r>
                                  <a:rPr lang="en-US" sz="1600" i="1">
                                    <a:latin typeface="Cambria Math" panose="02040503050406030204" pitchFamily="18" charset="0"/>
                                  </a:rPr>
                                  <m:t>𝑑𝑥</m:t>
                                </m:r>
                              </m:e>
                            </m:nary>
                          </m:e>
                        </m:d>
                      </m:e>
                    </m:d>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𝑊</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den>
                    </m:f>
                    <m:r>
                      <a:rPr lang="en-US" sz="1600" i="1">
                        <a:latin typeface="Cambria Math" panose="02040503050406030204" pitchFamily="18" charset="0"/>
                      </a:rPr>
                      <m:t>=0</m:t>
                    </m:r>
                  </m:oMath>
                </a14:m>
                <a:r>
                  <a:rPr lang="en-US" sz="1600" dirty="0"/>
                  <a:t>.   (7)</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For the force boundary conditions (4) equation (1) is linear</a:t>
                </a:r>
              </a:p>
              <a:p>
                <a14:m>
                  <m:oMath xmlns:m="http://schemas.openxmlformats.org/officeDocument/2006/math">
                    <m:r>
                      <a:rPr lang="en-US" sz="1600" i="1">
                        <a:latin typeface="Cambria Math" panose="02040503050406030204" pitchFamily="18" charset="0"/>
                      </a:rPr>
                      <m:t>𝜌</m:t>
                    </m:r>
                    <m:r>
                      <a:rPr lang="en-US" sz="1600" i="1">
                        <a:latin typeface="Cambria Math" panose="02040503050406030204" pitchFamily="18" charset="0"/>
                      </a:rPr>
                      <m:t>𝐹</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𝑊</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i="1">
                                <a:latin typeface="Cambria Math" panose="02040503050406030204" pitchFamily="18" charset="0"/>
                              </a:rPr>
                              <m:t>2</m:t>
                            </m:r>
                          </m:sup>
                        </m:sSup>
                      </m:den>
                    </m:f>
                    <m:r>
                      <a:rPr lang="en-US" sz="1600" i="1">
                        <a:latin typeface="Cambria Math" panose="02040503050406030204" pitchFamily="18" charset="0"/>
                      </a:rPr>
                      <m:t>+</m:t>
                    </m:r>
                    <m:r>
                      <a:rPr lang="en-US" sz="1600" i="1">
                        <a:latin typeface="Cambria Math" panose="02040503050406030204" pitchFamily="18" charset="0"/>
                      </a:rPr>
                      <m:t>𝐸𝐼</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4</m:t>
                            </m:r>
                          </m:sup>
                        </m:sSup>
                        <m:r>
                          <a:rPr lang="en-US" sz="1600" i="1">
                            <a:latin typeface="Cambria Math" panose="02040503050406030204" pitchFamily="18" charset="0"/>
                          </a:rPr>
                          <m:t>𝑊</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4</m:t>
                            </m:r>
                          </m:sup>
                        </m:sSup>
                      </m:den>
                    </m:f>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𝑇</m:t>
                        </m:r>
                      </m:e>
                      <m:sup>
                        <m:r>
                          <a:rPr lang="en-US" sz="1600" i="1">
                            <a:latin typeface="Cambria Math" panose="02040503050406030204" pitchFamily="18" charset="0"/>
                          </a:rPr>
                          <m:t>(0)</m:t>
                        </m:r>
                      </m:sup>
                    </m:sSup>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m:t>
                            </m:r>
                          </m:e>
                          <m:sup>
                            <m:r>
                              <a:rPr lang="en-US" sz="1600" i="1">
                                <a:latin typeface="Cambria Math" panose="02040503050406030204" pitchFamily="18" charset="0"/>
                              </a:rPr>
                              <m:t>2</m:t>
                            </m:r>
                          </m:sup>
                        </m:sSup>
                        <m:r>
                          <a:rPr lang="en-US" sz="1600" i="1">
                            <a:latin typeface="Cambria Math" panose="02040503050406030204" pitchFamily="18" charset="0"/>
                          </a:rPr>
                          <m:t>𝑊</m:t>
                        </m:r>
                      </m:num>
                      <m:den>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𝑥</m:t>
                            </m:r>
                          </m:e>
                          <m:sup>
                            <m:r>
                              <a:rPr lang="en-US" sz="1600" i="1">
                                <a:latin typeface="Cambria Math" panose="02040503050406030204" pitchFamily="18" charset="0"/>
                              </a:rPr>
                              <m:t>2</m:t>
                            </m:r>
                          </m:sup>
                        </m:sSup>
                      </m:den>
                    </m:f>
                    <m:r>
                      <a:rPr lang="en-US" sz="1600" i="1">
                        <a:latin typeface="Cambria Math" panose="02040503050406030204" pitchFamily="18" charset="0"/>
                      </a:rPr>
                      <m:t>=0</m:t>
                    </m:r>
                  </m:oMath>
                </a14:m>
                <a:r>
                  <a:rPr lang="en-US" sz="1600" dirty="0" smtClean="0"/>
                  <a:t>.</a:t>
                </a:r>
                <a:endParaRPr lang="en-US" sz="1600" dirty="0"/>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We must mention, that in many papers and even textbooks one can find wrong treatments for the cases with dead and forced loadings</a:t>
                </a:r>
                <a:r>
                  <a:rPr lang="en-US" sz="1600" dirty="0" smtClean="0"/>
                  <a:t>.</a:t>
                </a:r>
                <a:endParaRPr lang="en-US" sz="1600" dirty="0"/>
              </a:p>
            </p:txBody>
          </p:sp>
        </mc:Choice>
        <mc:Fallback xmlns="">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3158342"/>
              </a:xfrm>
              <a:prstGeom prst="rect">
                <a:avLst/>
              </a:prstGeom>
              <a:blipFill>
                <a:blip r:embed="rId4"/>
                <a:stretch>
                  <a:fillRect b="-3089"/>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34285"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9537895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Infinite Systems and </a:t>
            </a:r>
            <a:r>
              <a:rPr lang="en-US" sz="2400" b="1" dirty="0">
                <a:solidFill>
                  <a:schemeClr val="accent2"/>
                </a:solidFill>
              </a:rPr>
              <a:t>Multiple </a:t>
            </a:r>
            <a:r>
              <a:rPr lang="en-US" sz="2400" b="1" dirty="0" smtClean="0">
                <a:solidFill>
                  <a:schemeClr val="accent2"/>
                </a:solidFill>
              </a:rPr>
              <a:t>Limits</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17</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31979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1800" b="1" dirty="0">
                <a:latin typeface="+mn-lt"/>
              </a:rPr>
              <a:t>Multiple limit processes</a:t>
            </a:r>
            <a:endParaRPr lang="ru-RU" sz="1800" dirty="0">
              <a:latin typeface="+mn-lt"/>
            </a:endParaRPr>
          </a:p>
          <a:p>
            <a:pPr algn="l"/>
            <a:r>
              <a:rPr lang="en-US" sz="1800" b="1" dirty="0">
                <a:latin typeface="+mn-lt"/>
              </a:rPr>
              <a:t>Nontruncated systems of ODE and regularization </a:t>
            </a:r>
            <a:endParaRPr lang="en-US" sz="1800" dirty="0">
              <a:latin typeface="+mn-lt"/>
            </a:endParaRPr>
          </a:p>
          <a:p>
            <a:r>
              <a:rPr lang="en-US" sz="1600" dirty="0">
                <a:latin typeface="+mn-lt"/>
              </a:rPr>
              <a:t> </a:t>
            </a:r>
          </a:p>
          <a:p>
            <a:pPr marL="285750" indent="-285750" algn="l">
              <a:buFont typeface="Arial" panose="020B0604020202020204" pitchFamily="34" charset="0"/>
              <a:buChar char="•"/>
            </a:pPr>
            <a:r>
              <a:rPr lang="en-US" sz="1600" dirty="0">
                <a:latin typeface="+mn-lt"/>
              </a:rPr>
              <a:t>In applied problems we often must deal with multiple limit process, in which two or more perturbation quantities approach their limits simultaneously.</a:t>
            </a:r>
          </a:p>
          <a:p>
            <a:pPr marL="285750" indent="-285750" algn="l">
              <a:buFont typeface="Arial" panose="020B0604020202020204" pitchFamily="34" charset="0"/>
              <a:buChar char="•"/>
            </a:pPr>
            <a:r>
              <a:rPr lang="en-US" sz="1600" dirty="0">
                <a:latin typeface="+mn-lt"/>
              </a:rPr>
              <a:t>Even more, we can treat this situation as common case. The order of passing to the limits cannot, in general,  be </a:t>
            </a:r>
            <a:r>
              <a:rPr lang="en-US" sz="1600" dirty="0" smtClean="0">
                <a:latin typeface="+mn-lt"/>
              </a:rPr>
              <a:t>changed</a:t>
            </a:r>
            <a:r>
              <a:rPr lang="en-US" sz="1600" dirty="0">
                <a:latin typeface="+mn-lt"/>
              </a:rPr>
              <a:t>. </a:t>
            </a:r>
          </a:p>
          <a:p>
            <a:pPr marL="285750" indent="-285750" algn="l">
              <a:buFont typeface="Arial" panose="020B0604020202020204" pitchFamily="34" charset="0"/>
              <a:buChar char="•"/>
            </a:pPr>
            <a:r>
              <a:rPr lang="en-US" sz="1600" dirty="0" smtClean="0">
                <a:latin typeface="+mn-lt"/>
              </a:rPr>
              <a:t>In </a:t>
            </a:r>
            <a:r>
              <a:rPr lang="en-US" sz="1600" dirty="0">
                <a:latin typeface="+mn-lt"/>
              </a:rPr>
              <a:t>many papers showed that as a rule, mathematically incorrect to truncate the infinite mode representation for the oscillations to a single or a few modes of </a:t>
            </a:r>
            <a:r>
              <a:rPr lang="en-US" sz="1600" dirty="0" smtClean="0">
                <a:latin typeface="+mn-lt"/>
              </a:rPr>
              <a:t>oscillations (</a:t>
            </a:r>
            <a:r>
              <a:rPr lang="en-US" sz="1600" dirty="0" err="1" smtClean="0">
                <a:latin typeface="+mn-lt"/>
              </a:rPr>
              <a:t>Wim</a:t>
            </a:r>
            <a:r>
              <a:rPr lang="en-US" sz="1600" dirty="0" smtClean="0">
                <a:latin typeface="+mn-lt"/>
              </a:rPr>
              <a:t> van </a:t>
            </a:r>
            <a:r>
              <a:rPr lang="en-US" sz="1600" dirty="0" err="1" smtClean="0">
                <a:latin typeface="+mn-lt"/>
              </a:rPr>
              <a:t>Horssen</a:t>
            </a:r>
            <a:r>
              <a:rPr lang="en-US" sz="1600" dirty="0" smtClean="0">
                <a:latin typeface="+mn-lt"/>
              </a:rPr>
              <a:t>). For </a:t>
            </a:r>
            <a:r>
              <a:rPr lang="en-US" sz="1600" dirty="0">
                <a:latin typeface="+mn-lt"/>
              </a:rPr>
              <a:t>a resonant problem the truncation can lead in certain cases to results which describe wrong internal mode-interactions.</a:t>
            </a:r>
          </a:p>
          <a:p>
            <a:r>
              <a:rPr lang="en-US" sz="1600" dirty="0">
                <a:latin typeface="+mn-lt"/>
              </a:rPr>
              <a:t> </a:t>
            </a:r>
          </a:p>
        </p:txBody>
      </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26110"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17489976"/>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Infinite Systems and </a:t>
            </a:r>
            <a:r>
              <a:rPr lang="en-US" sz="2400" b="1" dirty="0">
                <a:solidFill>
                  <a:schemeClr val="accent2"/>
                </a:solidFill>
              </a:rPr>
              <a:t>Multiple </a:t>
            </a:r>
            <a:r>
              <a:rPr lang="en-US" sz="2400" b="1" dirty="0" smtClean="0">
                <a:solidFill>
                  <a:schemeClr val="accent2"/>
                </a:solidFill>
              </a:rPr>
              <a:t>Limits </a:t>
            </a:r>
            <a:r>
              <a:rPr lang="en-US" sz="2400" b="1" dirty="0">
                <a:solidFill>
                  <a:schemeClr val="accent2"/>
                </a:solidFill>
              </a:rPr>
              <a:t>(2)</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429796" y="770381"/>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5507062"/>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smtClean="0">
                    <a:latin typeface="+mn-lt"/>
                  </a:rPr>
                  <a:t>Often we deal with  systems containing a small parameter </a:t>
                </a:r>
                <a14:m>
                  <m:oMath xmlns:m="http://schemas.openxmlformats.org/officeDocument/2006/math">
                    <m:r>
                      <a:rPr lang="en-US" sz="1600" i="1">
                        <a:latin typeface="Cambria Math" panose="02040503050406030204" pitchFamily="18" charset="0"/>
                      </a:rPr>
                      <m:t>𝑎</m:t>
                    </m:r>
                    <m:r>
                      <a:rPr lang="en-US" sz="1600" i="1">
                        <a:latin typeface="Cambria Math" panose="02040503050406030204" pitchFamily="18" charset="0"/>
                      </a:rPr>
                      <m:t> </m:t>
                    </m:r>
                  </m:oMath>
                </a14:m>
                <a:r>
                  <a:rPr lang="en-US" sz="1600" dirty="0" smtClean="0">
                    <a:latin typeface="+mn-lt"/>
                  </a:rPr>
                  <a:t> and </a:t>
                </a:r>
                <a:r>
                  <a:rPr lang="en-US" sz="1600" dirty="0">
                    <a:latin typeface="+mn-lt"/>
                  </a:rPr>
                  <a:t>solved by the </a:t>
                </a:r>
                <a:r>
                  <a:rPr lang="en-US" sz="1600" dirty="0" err="1" smtClean="0">
                    <a:latin typeface="+mn-lt"/>
                  </a:rPr>
                  <a:t>Bubnov-Galerkin</a:t>
                </a:r>
                <a:r>
                  <a:rPr lang="en-US" sz="1600" dirty="0" smtClean="0">
                    <a:latin typeface="+mn-lt"/>
                  </a:rPr>
                  <a:t>, Kantorovich  or other </a:t>
                </a:r>
                <a:r>
                  <a:rPr lang="en-US" sz="1600" dirty="0" err="1" smtClean="0">
                    <a:latin typeface="+mn-lt"/>
                  </a:rPr>
                  <a:t>variational</a:t>
                </a:r>
                <a:r>
                  <a:rPr lang="en-US" sz="1600" dirty="0" smtClean="0">
                    <a:latin typeface="+mn-lt"/>
                  </a:rPr>
                  <a:t> method. </a:t>
                </a:r>
                <a:r>
                  <a:rPr lang="en-US" sz="1600" dirty="0">
                    <a:latin typeface="+mn-lt"/>
                  </a:rPr>
                  <a:t>How many terms in truncated series N should be taking into account in the solution? In general case</a:t>
                </a:r>
              </a:p>
              <a:p>
                <a:pPr algn="l"/>
                <a14:m>
                  <m:oMath xmlns:m="http://schemas.openxmlformats.org/officeDocument/2006/math">
                    <m:func>
                      <m:funcPr>
                        <m:ctrlPr>
                          <a:rPr lang="pt-BR" sz="2000" b="0" i="1" smtClean="0">
                            <a:latin typeface="Cambria Math" panose="02040503050406030204" pitchFamily="18" charset="0"/>
                          </a:rPr>
                        </m:ctrlPr>
                      </m:funcPr>
                      <m:fName>
                        <m:r>
                          <a:rPr lang="de-DE" sz="2000" b="0" i="1" smtClean="0">
                            <a:latin typeface="Cambria Math" panose="02040503050406030204" pitchFamily="18" charset="0"/>
                          </a:rPr>
                          <m:t>                                     </m:t>
                        </m:r>
                        <m:limLow>
                          <m:limLowPr>
                            <m:ctrlPr>
                              <a:rPr lang="pt-BR" sz="2000" i="1">
                                <a:latin typeface="Cambria Math" panose="02040503050406030204" pitchFamily="18" charset="0"/>
                              </a:rPr>
                            </m:ctrlPr>
                          </m:limLowPr>
                          <m:e>
                            <m:r>
                              <m:rPr>
                                <m:sty m:val="p"/>
                              </m:rPr>
                              <a:rPr lang="pt-BR" sz="2000">
                                <a:latin typeface="Cambria Math" panose="02040503050406030204" pitchFamily="18" charset="0"/>
                              </a:rPr>
                              <m:t>lim</m:t>
                            </m:r>
                          </m:e>
                          <m:lim>
                            <m:r>
                              <a:rPr lang="en-US" sz="2000" i="1">
                                <a:latin typeface="Cambria Math" panose="02040503050406030204" pitchFamily="18" charset="0"/>
                              </a:rPr>
                              <m:t>𝑁</m:t>
                            </m:r>
                            <m:r>
                              <a:rPr lang="pt-BR" sz="2000" i="1">
                                <a:latin typeface="Cambria Math" panose="02040503050406030204" pitchFamily="18" charset="0"/>
                              </a:rPr>
                              <m:t>→∞</m:t>
                            </m:r>
                          </m:lim>
                        </m:limLow>
                        <m:limLow>
                          <m:limLowPr>
                            <m:ctrlPr>
                              <a:rPr lang="pt-BR" sz="2000" i="1">
                                <a:latin typeface="Cambria Math" panose="02040503050406030204" pitchFamily="18" charset="0"/>
                              </a:rPr>
                            </m:ctrlPr>
                          </m:limLowPr>
                          <m:e>
                            <m:r>
                              <m:rPr>
                                <m:sty m:val="p"/>
                              </m:rPr>
                              <a:rPr lang="pt-BR" sz="2000">
                                <a:latin typeface="Cambria Math" panose="02040503050406030204" pitchFamily="18" charset="0"/>
                              </a:rPr>
                              <m:t>lim</m:t>
                            </m:r>
                          </m:e>
                          <m:lim>
                            <m:r>
                              <a:rPr lang="en-US" sz="2000" b="0" i="1" smtClean="0">
                                <a:latin typeface="Cambria Math" panose="02040503050406030204" pitchFamily="18" charset="0"/>
                              </a:rPr>
                              <m:t>𝑎</m:t>
                            </m:r>
                            <m:r>
                              <a:rPr lang="pt-BR" sz="2000" i="1">
                                <a:latin typeface="Cambria Math" panose="02040503050406030204" pitchFamily="18" charset="0"/>
                              </a:rPr>
                              <m:t>→</m:t>
                            </m:r>
                            <m:r>
                              <a:rPr lang="en-US" sz="2000" b="0" i="1" smtClean="0">
                                <a:latin typeface="Cambria Math" panose="02040503050406030204" pitchFamily="18" charset="0"/>
                              </a:rPr>
                              <m:t>0</m:t>
                            </m:r>
                          </m:lim>
                        </m:limLow>
                      </m:fName>
                      <m:e>
                        <m:d>
                          <m:dPr>
                            <m:ctrlPr>
                              <a:rPr lang="en-US" sz="2000" b="0" i="1" smtClean="0">
                                <a:latin typeface="Cambria Math" panose="02040503050406030204" pitchFamily="18" charset="0"/>
                              </a:rPr>
                            </m:ctrlPr>
                          </m:dPr>
                          <m:e>
                            <m:r>
                              <a:rPr lang="en-US" sz="2000" b="0" i="1" smtClean="0">
                                <a:latin typeface="Cambria Math" panose="02040503050406030204" pitchFamily="18" charset="0"/>
                              </a:rPr>
                              <m:t>…</m:t>
                            </m:r>
                          </m:e>
                        </m:d>
                        <m:r>
                          <a:rPr lang="en-US" sz="2000" b="0" i="1" smtClean="0">
                            <a:latin typeface="Cambria Math" panose="02040503050406030204" pitchFamily="18" charset="0"/>
                            <a:ea typeface="Cambria Math" panose="02040503050406030204" pitchFamily="18" charset="0"/>
                          </a:rPr>
                          <m:t>≠</m:t>
                        </m:r>
                        <m:func>
                          <m:funcPr>
                            <m:ctrlPr>
                              <a:rPr lang="pt-BR" sz="2000" i="1">
                                <a:latin typeface="Cambria Math" panose="02040503050406030204" pitchFamily="18" charset="0"/>
                              </a:rPr>
                            </m:ctrlPr>
                          </m:funcPr>
                          <m:fName>
                            <m:limLow>
                              <m:limLowPr>
                                <m:ctrlPr>
                                  <a:rPr lang="pt-BR" sz="2000" i="1">
                                    <a:latin typeface="Cambria Math" panose="02040503050406030204" pitchFamily="18" charset="0"/>
                                  </a:rPr>
                                </m:ctrlPr>
                              </m:limLowPr>
                              <m:e>
                                <m:r>
                                  <m:rPr>
                                    <m:sty m:val="p"/>
                                  </m:rPr>
                                  <a:rPr lang="pt-BR" sz="2000">
                                    <a:latin typeface="Cambria Math" panose="02040503050406030204" pitchFamily="18" charset="0"/>
                                  </a:rPr>
                                  <m:t>lim</m:t>
                                </m:r>
                              </m:e>
                              <m:lim>
                                <m:r>
                                  <a:rPr lang="en-US" sz="2000" i="1">
                                    <a:latin typeface="Cambria Math" panose="02040503050406030204" pitchFamily="18" charset="0"/>
                                  </a:rPr>
                                  <m:t>𝑎</m:t>
                                </m:r>
                                <m:r>
                                  <a:rPr lang="pt-BR" sz="2000" i="1">
                                    <a:latin typeface="Cambria Math" panose="02040503050406030204" pitchFamily="18" charset="0"/>
                                  </a:rPr>
                                  <m:t>→</m:t>
                                </m:r>
                                <m:r>
                                  <a:rPr lang="en-US" sz="2000" i="1">
                                    <a:latin typeface="Cambria Math" panose="02040503050406030204" pitchFamily="18" charset="0"/>
                                  </a:rPr>
                                  <m:t>0</m:t>
                                </m:r>
                              </m:lim>
                            </m:limLow>
                            <m:limLow>
                              <m:limLowPr>
                                <m:ctrlPr>
                                  <a:rPr lang="pt-BR" sz="2000" i="1">
                                    <a:latin typeface="Cambria Math" panose="02040503050406030204" pitchFamily="18" charset="0"/>
                                  </a:rPr>
                                </m:ctrlPr>
                              </m:limLowPr>
                              <m:e>
                                <m:r>
                                  <m:rPr>
                                    <m:sty m:val="p"/>
                                  </m:rPr>
                                  <a:rPr lang="pt-BR" sz="2000">
                                    <a:latin typeface="Cambria Math" panose="02040503050406030204" pitchFamily="18" charset="0"/>
                                  </a:rPr>
                                  <m:t>lim</m:t>
                                </m:r>
                              </m:e>
                              <m:lim>
                                <m:r>
                                  <a:rPr lang="en-US" sz="2000" i="1">
                                    <a:latin typeface="Cambria Math" panose="02040503050406030204" pitchFamily="18" charset="0"/>
                                  </a:rPr>
                                  <m:t>𝑁</m:t>
                                </m:r>
                                <m:r>
                                  <a:rPr lang="pt-BR" sz="2000" i="1">
                                    <a:latin typeface="Cambria Math" panose="02040503050406030204" pitchFamily="18" charset="0"/>
                                  </a:rPr>
                                  <m:t>→∞</m:t>
                                </m:r>
                              </m:lim>
                            </m:limLow>
                          </m:fName>
                          <m:e>
                            <m:d>
                              <m:dPr>
                                <m:ctrlPr>
                                  <a:rPr lang="en-US" sz="2000" i="1">
                                    <a:latin typeface="Cambria Math" panose="02040503050406030204" pitchFamily="18" charset="0"/>
                                  </a:rPr>
                                </m:ctrlPr>
                              </m:dPr>
                              <m:e>
                                <m:r>
                                  <a:rPr lang="en-US" sz="2000" i="1">
                                    <a:latin typeface="Cambria Math" panose="02040503050406030204" pitchFamily="18" charset="0"/>
                                  </a:rPr>
                                  <m:t>…</m:t>
                                </m:r>
                              </m:e>
                            </m:d>
                          </m:e>
                        </m:func>
                      </m:e>
                    </m:func>
                  </m:oMath>
                </a14:m>
                <a:r>
                  <a:rPr lang="en-US" sz="1600" dirty="0" smtClean="0">
                    <a:latin typeface="+mn-lt"/>
                  </a:rPr>
                  <a:t>.</a:t>
                </a:r>
                <a:endParaRPr lang="en-US" sz="600" dirty="0">
                  <a:latin typeface="+mn-lt"/>
                </a:endParaRPr>
              </a:p>
              <a:p>
                <a:pPr marL="285750" indent="-285750" algn="l">
                  <a:buFont typeface="Arial" panose="020B0604020202020204" pitchFamily="34" charset="0"/>
                  <a:buChar char="•"/>
                </a:pPr>
                <a:r>
                  <a:rPr lang="en-US" sz="1600" dirty="0">
                    <a:latin typeface="+mn-lt"/>
                  </a:rPr>
                  <a:t>Very often  Kruskal’s heuristic “principle of maximal balance” (minimal simplification) is useful. It is: </a:t>
                </a:r>
              </a:p>
              <a:p>
                <a:pPr marL="285750" indent="-285750" algn="l">
                  <a:buFont typeface="Arial" panose="020B0604020202020204" pitchFamily="34" charset="0"/>
                  <a:buChar char="•"/>
                </a:pPr>
                <a:r>
                  <a:rPr lang="en-US" sz="1600" dirty="0">
                    <a:latin typeface="+mn-lt"/>
                  </a:rPr>
                  <a:t>In perturbation expansion involving two small parameters a scaling which reduces the problem as little as possible is of interest.</a:t>
                </a:r>
              </a:p>
              <a:p>
                <a:pPr marL="285750" indent="-285750" algn="l">
                  <a:buFont typeface="Arial" panose="020B0604020202020204" pitchFamily="34" charset="0"/>
                  <a:buChar char="•"/>
                </a:pPr>
                <a:r>
                  <a:rPr lang="en-US" sz="1600" dirty="0">
                    <a:latin typeface="+mn-lt"/>
                  </a:rPr>
                  <a:t>In our case</a:t>
                </a:r>
                <a14:m>
                  <m:oMath xmlns:m="http://schemas.openxmlformats.org/officeDocument/2006/math">
                    <m:r>
                      <a:rPr lang="en-US" sz="1600" i="1">
                        <a:latin typeface="Cambria Math" panose="02040503050406030204" pitchFamily="18" charset="0"/>
                      </a:rPr>
                      <m:t> </m:t>
                    </m:r>
                    <m:r>
                      <a:rPr lang="en-US" sz="1600" i="1">
                        <a:latin typeface="Cambria Math" panose="02040503050406030204" pitchFamily="18" charset="0"/>
                      </a:rPr>
                      <m:t>𝑁</m:t>
                    </m:r>
                    <m:r>
                      <a:rPr lang="en-US" sz="1600" i="1">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𝛼</m:t>
                        </m:r>
                      </m:e>
                      <m:sup>
                        <m:r>
                          <a:rPr lang="en-US" sz="1600" i="1">
                            <a:latin typeface="Cambria Math" panose="02040503050406030204" pitchFamily="18" charset="0"/>
                          </a:rPr>
                          <m:t>−1</m:t>
                        </m:r>
                      </m:sup>
                    </m:sSup>
                  </m:oMath>
                </a14:m>
                <a:r>
                  <a:rPr lang="en-US" sz="1600" dirty="0">
                    <a:latin typeface="+mn-lt"/>
                  </a:rPr>
                  <a:t>. </a:t>
                </a:r>
              </a:p>
              <a:p>
                <a:pPr algn="l"/>
                <a:r>
                  <a:rPr lang="en-US" sz="1600" dirty="0" smtClean="0">
                    <a:latin typeface="+mn-lt"/>
                  </a:rPr>
                  <a:t>My </a:t>
                </a:r>
                <a:r>
                  <a:rPr lang="en-US" sz="1600" dirty="0">
                    <a:latin typeface="+mn-lt"/>
                  </a:rPr>
                  <a:t>opinion is this:</a:t>
                </a:r>
              </a:p>
              <a:p>
                <a:pPr marL="285750" indent="-285750" algn="l">
                  <a:buFont typeface="Arial" panose="020B0604020202020204" pitchFamily="34" charset="0"/>
                  <a:buChar char="•"/>
                </a:pPr>
                <a:r>
                  <a:rPr lang="en-US" sz="1600" dirty="0">
                    <a:latin typeface="+mn-lt"/>
                  </a:rPr>
                  <a:t>Correctly physically posed </a:t>
                </a:r>
                <a:r>
                  <a:rPr lang="en-US" sz="1600" dirty="0" smtClean="0">
                    <a:latin typeface="+mn-lt"/>
                  </a:rPr>
                  <a:t>problem </a:t>
                </a:r>
                <a:r>
                  <a:rPr lang="en-US" sz="1600" dirty="0">
                    <a:latin typeface="+mn-lt"/>
                  </a:rPr>
                  <a:t>should lead to a finite system, a set of finite systems or to a system that allows truncation.</a:t>
                </a:r>
              </a:p>
              <a:p>
                <a:pPr marL="285750" indent="-285750" algn="l">
                  <a:buFont typeface="Arial" panose="020B0604020202020204" pitchFamily="34" charset="0"/>
                  <a:buChar char="•"/>
                </a:pPr>
                <a:r>
                  <a:rPr lang="en-US" sz="1600" dirty="0">
                    <a:latin typeface="+mn-lt"/>
                  </a:rPr>
                  <a:t>Otherwise – look for what physical parameters you unreasonably neglected. </a:t>
                </a:r>
              </a:p>
              <a:p>
                <a:pPr algn="l"/>
                <a:r>
                  <a:rPr lang="en-US" sz="1600" dirty="0">
                    <a:latin typeface="+mn-lt"/>
                  </a:rPr>
                  <a:t> </a:t>
                </a:r>
              </a:p>
              <a:p>
                <a:pPr marL="285750" indent="-285750" algn="l">
                  <a:buFont typeface="Arial" panose="020B0604020202020204" pitchFamily="34" charset="0"/>
                  <a:buChar char="•"/>
                </a:pPr>
                <a:r>
                  <a:rPr lang="en-US" sz="1600" i="1" dirty="0" err="1">
                    <a:latin typeface="+mn-lt"/>
                  </a:rPr>
                  <a:t>Peierls</a:t>
                </a:r>
                <a:r>
                  <a:rPr lang="en-US" sz="1600" i="1" dirty="0">
                    <a:latin typeface="+mn-lt"/>
                  </a:rPr>
                  <a:t> Rudolf</a:t>
                </a:r>
              </a:p>
              <a:p>
                <a:pPr marL="285750" indent="-285750" algn="l">
                  <a:buFont typeface="Arial" panose="020B0604020202020204" pitchFamily="34" charset="0"/>
                  <a:buChar char="•"/>
                </a:pPr>
                <a:r>
                  <a:rPr lang="en-US" sz="1600" i="1" dirty="0">
                    <a:latin typeface="+mn-lt"/>
                  </a:rPr>
                  <a:t>Surprises in Theoretical Physics (1979) </a:t>
                </a:r>
              </a:p>
              <a:p>
                <a:pPr marL="285750" indent="-285750" algn="l">
                  <a:buFont typeface="Arial" panose="020B0604020202020204" pitchFamily="34" charset="0"/>
                  <a:buChar char="•"/>
                </a:pPr>
                <a:r>
                  <a:rPr lang="en-US" sz="1600" i="1" dirty="0">
                    <a:latin typeface="+mn-lt"/>
                  </a:rPr>
                  <a:t>More Surprises in Theoretical Physics (1991)</a:t>
                </a:r>
              </a:p>
              <a:p>
                <a:pPr marL="285750" indent="-285750" algn="l">
                  <a:buFont typeface="Arial" panose="020B0604020202020204" pitchFamily="34" charset="0"/>
                  <a:buChar char="•"/>
                </a:pPr>
                <a:r>
                  <a:rPr lang="en-US" sz="1600" i="1" dirty="0" err="1">
                    <a:latin typeface="+mn-lt"/>
                  </a:rPr>
                  <a:t>Birkhoff</a:t>
                </a:r>
                <a:r>
                  <a:rPr lang="en-US" sz="1600" i="1" dirty="0">
                    <a:latin typeface="+mn-lt"/>
                  </a:rPr>
                  <a:t> Garrett</a:t>
                </a:r>
              </a:p>
              <a:p>
                <a:pPr marL="285750" indent="-285750" algn="l">
                  <a:buFont typeface="Arial" panose="020B0604020202020204" pitchFamily="34" charset="0"/>
                  <a:buChar char="•"/>
                </a:pPr>
                <a:r>
                  <a:rPr lang="en-US" sz="1600" i="1" dirty="0">
                    <a:latin typeface="+mn-lt"/>
                  </a:rPr>
                  <a:t>Hydrodynamics: A study in logic, fact, and similitude, Greenwood Press</a:t>
                </a:r>
              </a:p>
              <a:p>
                <a:pPr marL="285750" indent="-285750" algn="l">
                  <a:buFont typeface="Arial" panose="020B0604020202020204" pitchFamily="34" charset="0"/>
                  <a:buChar char="•"/>
                </a:pPr>
                <a:endParaRPr lang="en-US" sz="1600" dirty="0">
                  <a:latin typeface="+mn-lt"/>
                </a:endParaRPr>
              </a:p>
              <a:p>
                <a:pPr algn="l"/>
                <a:r>
                  <a:rPr lang="en-US" sz="1600" dirty="0">
                    <a:solidFill>
                      <a:srgbClr val="FF0000"/>
                    </a:solidFill>
                    <a:latin typeface="+mn-lt"/>
                  </a:rPr>
                  <a:t> </a:t>
                </a:r>
              </a:p>
            </p:txBody>
          </p:sp>
        </mc:Choice>
        <mc:Fallback xmlns="">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5507062"/>
              </a:xfrm>
              <a:prstGeom prst="rect">
                <a:avLst/>
              </a:prstGeom>
              <a:blipFill>
                <a:blip r:embed="rId4"/>
                <a:stretch>
                  <a:fillRect/>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21">
            <a:extLst>
              <a:ext uri="{FF2B5EF4-FFF2-40B4-BE49-F238E27FC236}">
                <a16:creationId xmlns:a16="http://schemas.microsoft.com/office/drawing/2014/main" id="{20861C87-F6ED-47AD-B4A9-B1F2B96E4D83}"/>
              </a:ext>
            </a:extLst>
          </p:cNvPr>
          <p:cNvSpPr>
            <a:spLocks noChangeArrowheads="1"/>
          </p:cNvSpPr>
          <p:nvPr/>
        </p:nvSpPr>
        <p:spPr bwMode="auto">
          <a:xfrm>
            <a:off x="3355759" y="132147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23">
            <a:extLst>
              <a:ext uri="{FF2B5EF4-FFF2-40B4-BE49-F238E27FC236}">
                <a16:creationId xmlns:a16="http://schemas.microsoft.com/office/drawing/2014/main" id="{6DAA8C4C-5249-40D9-973E-57DFF7755ED5}"/>
              </a:ext>
            </a:extLst>
          </p:cNvPr>
          <p:cNvSpPr>
            <a:spLocks noChangeArrowheads="1"/>
          </p:cNvSpPr>
          <p:nvPr/>
        </p:nvSpPr>
        <p:spPr bwMode="auto">
          <a:xfrm>
            <a:off x="3355759" y="27168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43402"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grpSp>
        <p:nvGrpSpPr>
          <p:cNvPr id="15"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16"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smtClean="0"/>
                <a:t>Andrianov</a:t>
              </a:r>
              <a:endParaRPr lang="en-GB" altLang="en-US" sz="1200" dirty="0"/>
            </a:p>
          </p:txBody>
        </p:sp>
        <p:sp>
          <p:nvSpPr>
            <p:cNvPr id="17"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r>
                <a:rPr lang="ru-RU" altLang="en-US" sz="1400" dirty="0" smtClean="0">
                  <a:solidFill>
                    <a:schemeClr val="tx1"/>
                  </a:solidFill>
                </a:rPr>
                <a:t>18</a:t>
              </a:r>
              <a:endParaRPr lang="en-GB" altLang="en-US" dirty="0">
                <a:solidFill>
                  <a:schemeClr val="tx1"/>
                </a:solidFill>
              </a:endParaRPr>
            </a:p>
          </p:txBody>
        </p:sp>
        <p:sp>
          <p:nvSpPr>
            <p:cNvPr id="18"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59292828"/>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err="1" smtClean="0">
                <a:solidFill>
                  <a:schemeClr val="accent2"/>
                </a:solidFill>
              </a:rPr>
              <a:t>Poincaré’s</a:t>
            </a:r>
            <a:r>
              <a:rPr lang="en-US" sz="2400" b="1" dirty="0" smtClean="0">
                <a:solidFill>
                  <a:schemeClr val="accent2"/>
                </a:solidFill>
              </a:rPr>
              <a:t> and </a:t>
            </a:r>
            <a:r>
              <a:rPr lang="en-US" sz="2400" b="1" smtClean="0">
                <a:solidFill>
                  <a:schemeClr val="accent2"/>
                </a:solidFill>
              </a:rPr>
              <a:t>Lyapunov’s Traditions</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smtClean="0"/>
                <a:t>Andrianov</a:t>
              </a:r>
              <a:endParaRPr lang="en-GB" altLang="en-US" sz="1200" dirty="0"/>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19</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9204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buFont typeface="Arial" panose="020B0604020202020204" pitchFamily="34" charset="0"/>
              <a:buChar char="•"/>
            </a:pPr>
            <a:endParaRPr lang="en-US" sz="1600" i="1" dirty="0"/>
          </a:p>
          <a:p>
            <a:pPr marL="285750" indent="-285750">
              <a:buFont typeface="Arial" panose="020B0604020202020204" pitchFamily="34" charset="0"/>
              <a:buChar char="•"/>
            </a:pPr>
            <a:endParaRPr lang="en-US" sz="1600" dirty="0"/>
          </a:p>
          <a:p>
            <a:r>
              <a:rPr lang="en-US" sz="1600" dirty="0"/>
              <a:t> </a:t>
            </a:r>
          </a:p>
        </p:txBody>
      </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28151"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Прямоугольник 3"/>
          <p:cNvSpPr/>
          <p:nvPr/>
        </p:nvSpPr>
        <p:spPr>
          <a:xfrm>
            <a:off x="349251" y="1102046"/>
            <a:ext cx="8111704" cy="4770537"/>
          </a:xfrm>
          <a:prstGeom prst="rect">
            <a:avLst/>
          </a:prstGeom>
        </p:spPr>
        <p:txBody>
          <a:bodyPr wrap="square">
            <a:spAutoFit/>
          </a:bodyPr>
          <a:lstStyle/>
          <a:p>
            <a:pPr marL="285750" indent="-285750" algn="just">
              <a:buFont typeface="Arial" panose="020B0604020202020204" pitchFamily="34" charset="0"/>
              <a:buChar char="•"/>
            </a:pPr>
            <a:r>
              <a:rPr lang="en-US" dirty="0"/>
              <a:t>It is interesting to recall a discussion between </a:t>
            </a:r>
            <a:r>
              <a:rPr lang="en-US" dirty="0" err="1"/>
              <a:t>Poincaré</a:t>
            </a:r>
            <a:r>
              <a:rPr lang="en-US" dirty="0"/>
              <a:t> and </a:t>
            </a:r>
            <a:r>
              <a:rPr lang="en-US" dirty="0" err="1"/>
              <a:t>Lyapunov</a:t>
            </a:r>
            <a:r>
              <a:rPr lang="en-US" dirty="0"/>
              <a:t> regarding figures of equilibrium for rotating, gravitating liquids. </a:t>
            </a:r>
          </a:p>
          <a:p>
            <a:pPr marL="285750" indent="-285750" algn="just">
              <a:buFont typeface="Arial" panose="020B0604020202020204" pitchFamily="34" charset="0"/>
              <a:buChar char="•"/>
            </a:pPr>
            <a:endParaRPr lang="ru-RU" dirty="0" smtClean="0"/>
          </a:p>
          <a:p>
            <a:pPr marL="285750" indent="-285750" algn="just">
              <a:buFont typeface="Arial" panose="020B0604020202020204" pitchFamily="34" charset="0"/>
              <a:buChar char="•"/>
            </a:pPr>
            <a:r>
              <a:rPr lang="en-US" dirty="0" err="1" smtClean="0"/>
              <a:t>Poincaré</a:t>
            </a:r>
            <a:r>
              <a:rPr lang="en-US" dirty="0"/>
              <a:t>, who obtained his results using not so rigorous reasoning and often by simple analogy, wrote, “It is possible to make many objections, but the same rigor as in pure analysis is not demanded in mechanics”. </a:t>
            </a:r>
            <a:endParaRPr lang="ru-RU" dirty="0" smtClean="0"/>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err="1"/>
              <a:t>Lyapunov</a:t>
            </a:r>
            <a:r>
              <a:rPr lang="en-US" dirty="0"/>
              <a:t> had entirely different position: “It is impermissible to use doubtful </a:t>
            </a:r>
            <a:r>
              <a:rPr lang="en-US" dirty="0" err="1"/>
              <a:t>reasonings</a:t>
            </a:r>
            <a:r>
              <a:rPr lang="en-US" dirty="0"/>
              <a:t> when solving a problem in mechanics or physics (it is the same) if it is formulated quite definitely as a mathematical one. In that case, it becomes a problem of pure analysis and must be treated as such”.</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“Mathematics may be compared to a mill of exquisite workmanship, which grinds you stuff of any degree of fineness; but, nevertheless, what you get out depends upon what you put in; and as the grandest mill in the world will not extract wheat-flour from </a:t>
            </a:r>
            <a:r>
              <a:rPr lang="en-US" dirty="0" err="1"/>
              <a:t>peascod</a:t>
            </a:r>
            <a:r>
              <a:rPr lang="en-US" dirty="0"/>
              <a:t>, so pages of formulae will not get a definite result out of loose data” Huxley </a:t>
            </a:r>
            <a:r>
              <a:rPr lang="en-US" dirty="0" err="1"/>
              <a:t>T.H</a:t>
            </a:r>
            <a:r>
              <a:rPr lang="en-US" dirty="0"/>
              <a:t>. </a:t>
            </a:r>
          </a:p>
          <a:p>
            <a:pPr marL="285750" indent="-285750" algn="just">
              <a:buFont typeface="Arial" panose="020B0604020202020204" pitchFamily="34" charset="0"/>
              <a:buChar char="•"/>
            </a:pPr>
            <a:endParaRPr lang="ru-RU" dirty="0" smtClean="0"/>
          </a:p>
          <a:p>
            <a:pPr marL="285750" indent="-285750" algn="just">
              <a:buFont typeface="Arial" panose="020B0604020202020204" pitchFamily="34" charset="0"/>
              <a:buChar char="•"/>
            </a:pPr>
            <a:r>
              <a:rPr lang="en-US" dirty="0" smtClean="0"/>
              <a:t>So</a:t>
            </a:r>
            <a:r>
              <a:rPr lang="en-US" dirty="0"/>
              <a:t>, we must try to put a good grain in our mathematical mills and avoid GIGO (Garbage In–Garbage Out).</a:t>
            </a:r>
          </a:p>
        </p:txBody>
      </p:sp>
    </p:spTree>
    <p:extLst>
      <p:ext uri="{BB962C8B-B14F-4D97-AF65-F5344CB8AC3E}">
        <p14:creationId xmlns:p14="http://schemas.microsoft.com/office/powerpoint/2010/main" val="166037007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a:solidFill>
                  <a:schemeClr val="accent2"/>
                </a:solidFill>
              </a:rPr>
              <a:t>Agenda</a:t>
            </a:r>
            <a:endParaRPr lang="en-GB" altLang="en-US" sz="2400" b="1" dirty="0">
              <a:solidFill>
                <a:schemeClr val="accent2"/>
              </a:solidFill>
              <a:latin typeface="Arial" panose="020B0604020202020204" pitchFamily="34" charset="0"/>
            </a:endParaRPr>
          </a:p>
        </p:txBody>
      </p:sp>
      <p:sp>
        <p:nvSpPr>
          <p:cNvPr id="2080" name="Rectangle 32">
            <a:extLst>
              <a:ext uri="{FF2B5EF4-FFF2-40B4-BE49-F238E27FC236}">
                <a16:creationId xmlns:a16="http://schemas.microsoft.com/office/drawing/2014/main" id="{95872031-27E8-4F5C-87FF-BF2A2F6B1B3F}"/>
              </a:ext>
            </a:extLst>
          </p:cNvPr>
          <p:cNvSpPr>
            <a:spLocks noChangeArrowheads="1"/>
          </p:cNvSpPr>
          <p:nvPr/>
        </p:nvSpPr>
        <p:spPr bwMode="auto">
          <a:xfrm>
            <a:off x="5295324" y="2716419"/>
            <a:ext cx="3736189" cy="14758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9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r>
              <a:rPr lang="de-DE" sz="1800" i="1" dirty="0">
                <a:solidFill>
                  <a:schemeClr val="accent2"/>
                </a:solidFill>
              </a:rPr>
              <a:t>A pure </a:t>
            </a:r>
            <a:r>
              <a:rPr lang="de-DE" sz="1800" i="1" dirty="0" err="1">
                <a:solidFill>
                  <a:schemeClr val="accent2"/>
                </a:solidFill>
              </a:rPr>
              <a:t>mathematician</a:t>
            </a:r>
            <a:r>
              <a:rPr lang="de-DE" sz="1800" i="1" dirty="0">
                <a:solidFill>
                  <a:schemeClr val="accent2"/>
                </a:solidFill>
              </a:rPr>
              <a:t> </a:t>
            </a:r>
            <a:r>
              <a:rPr lang="de-DE" sz="1800" i="1" dirty="0" err="1">
                <a:solidFill>
                  <a:schemeClr val="accent2"/>
                </a:solidFill>
              </a:rPr>
              <a:t>may</a:t>
            </a:r>
            <a:r>
              <a:rPr lang="de-DE" sz="1800" i="1" dirty="0">
                <a:solidFill>
                  <a:schemeClr val="accent2"/>
                </a:solidFill>
              </a:rPr>
              <a:t> </a:t>
            </a:r>
            <a:r>
              <a:rPr lang="de-DE" sz="1800" i="1" dirty="0" err="1">
                <a:solidFill>
                  <a:schemeClr val="accent2"/>
                </a:solidFill>
              </a:rPr>
              <a:t>say</a:t>
            </a:r>
            <a:r>
              <a:rPr lang="de-DE" sz="1800" i="1" dirty="0">
                <a:solidFill>
                  <a:schemeClr val="accent2"/>
                </a:solidFill>
              </a:rPr>
              <a:t> </a:t>
            </a:r>
            <a:r>
              <a:rPr lang="de-DE" sz="1800" i="1" dirty="0" err="1">
                <a:solidFill>
                  <a:schemeClr val="accent2"/>
                </a:solidFill>
              </a:rPr>
              <a:t>anything</a:t>
            </a:r>
            <a:r>
              <a:rPr lang="de-DE" sz="1800" i="1" dirty="0">
                <a:solidFill>
                  <a:schemeClr val="accent2"/>
                </a:solidFill>
              </a:rPr>
              <a:t> he </a:t>
            </a:r>
            <a:r>
              <a:rPr lang="de-DE" sz="1800" i="1" dirty="0" err="1">
                <a:solidFill>
                  <a:schemeClr val="accent2"/>
                </a:solidFill>
              </a:rPr>
              <a:t>pleases</a:t>
            </a:r>
            <a:r>
              <a:rPr lang="de-DE" sz="1800" i="1" dirty="0">
                <a:solidFill>
                  <a:schemeClr val="accent2"/>
                </a:solidFill>
              </a:rPr>
              <a:t>,</a:t>
            </a:r>
          </a:p>
          <a:p>
            <a:r>
              <a:rPr lang="de-DE" sz="1800" i="1" dirty="0">
                <a:solidFill>
                  <a:schemeClr val="accent2"/>
                </a:solidFill>
              </a:rPr>
              <a:t>but an </a:t>
            </a:r>
            <a:r>
              <a:rPr lang="de-DE" sz="1800" i="1" dirty="0" err="1">
                <a:solidFill>
                  <a:schemeClr val="accent2"/>
                </a:solidFill>
              </a:rPr>
              <a:t>applied</a:t>
            </a:r>
            <a:r>
              <a:rPr lang="de-DE" sz="1800" i="1" dirty="0">
                <a:solidFill>
                  <a:schemeClr val="accent2"/>
                </a:solidFill>
              </a:rPr>
              <a:t> </a:t>
            </a:r>
            <a:r>
              <a:rPr lang="de-DE" sz="1800" i="1" dirty="0" err="1">
                <a:solidFill>
                  <a:schemeClr val="accent2"/>
                </a:solidFill>
              </a:rPr>
              <a:t>mathematician</a:t>
            </a:r>
            <a:r>
              <a:rPr lang="de-DE" sz="1800" i="1" dirty="0">
                <a:solidFill>
                  <a:schemeClr val="accent2"/>
                </a:solidFill>
              </a:rPr>
              <a:t> must </a:t>
            </a:r>
            <a:r>
              <a:rPr lang="de-DE" sz="1800" i="1" dirty="0" err="1">
                <a:solidFill>
                  <a:schemeClr val="accent2"/>
                </a:solidFill>
              </a:rPr>
              <a:t>be</a:t>
            </a:r>
            <a:r>
              <a:rPr lang="de-DE" sz="1800" i="1" dirty="0">
                <a:solidFill>
                  <a:schemeClr val="accent2"/>
                </a:solidFill>
              </a:rPr>
              <a:t> at least </a:t>
            </a:r>
            <a:r>
              <a:rPr lang="de-DE" sz="1800" i="1" dirty="0" err="1">
                <a:solidFill>
                  <a:schemeClr val="accent2"/>
                </a:solidFill>
              </a:rPr>
              <a:t>partially</a:t>
            </a:r>
            <a:r>
              <a:rPr lang="de-DE" sz="1800" i="1" dirty="0">
                <a:solidFill>
                  <a:schemeClr val="accent2"/>
                </a:solidFill>
              </a:rPr>
              <a:t> </a:t>
            </a:r>
            <a:r>
              <a:rPr lang="de-DE" sz="1800" i="1" dirty="0" err="1">
                <a:solidFill>
                  <a:schemeClr val="accent2"/>
                </a:solidFill>
              </a:rPr>
              <a:t>sane</a:t>
            </a:r>
            <a:r>
              <a:rPr lang="de-DE" sz="1800" i="1" dirty="0" smtClean="0">
                <a:solidFill>
                  <a:schemeClr val="accent2"/>
                </a:solidFill>
              </a:rPr>
              <a:t>.</a:t>
            </a:r>
            <a:endParaRPr lang="ru-RU" sz="1800" i="1" dirty="0" smtClean="0">
              <a:solidFill>
                <a:schemeClr val="accent2"/>
              </a:solidFill>
            </a:endParaRPr>
          </a:p>
          <a:p>
            <a:r>
              <a:rPr lang="de-DE" sz="1800" i="1" dirty="0" smtClean="0">
                <a:solidFill>
                  <a:schemeClr val="accent2"/>
                </a:solidFill>
              </a:rPr>
              <a:t>J.</a:t>
            </a:r>
            <a:r>
              <a:rPr lang="ru-RU" sz="1800" i="1" dirty="0" smtClean="0">
                <a:solidFill>
                  <a:schemeClr val="accent2"/>
                </a:solidFill>
              </a:rPr>
              <a:t> </a:t>
            </a:r>
            <a:r>
              <a:rPr lang="de-DE" sz="1800" i="1" dirty="0" err="1" smtClean="0">
                <a:solidFill>
                  <a:schemeClr val="accent2"/>
                </a:solidFill>
              </a:rPr>
              <a:t>Williard</a:t>
            </a:r>
            <a:r>
              <a:rPr lang="de-DE" sz="1800" i="1" dirty="0" smtClean="0">
                <a:solidFill>
                  <a:schemeClr val="accent2"/>
                </a:solidFill>
              </a:rPr>
              <a:t> Gibbs</a:t>
            </a:r>
            <a:r>
              <a:rPr lang="ru-RU" sz="1800" i="1" dirty="0" smtClean="0">
                <a:solidFill>
                  <a:schemeClr val="accent2"/>
                </a:solidFill>
              </a:rPr>
              <a:t> </a:t>
            </a:r>
            <a:endParaRPr lang="en-US" sz="1800" i="1" dirty="0">
              <a:solidFill>
                <a:schemeClr val="accent2"/>
              </a:solidFill>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2</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9144000" cy="184375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342900" indent="-342900" algn="l">
              <a:buAutoNum type="arabicPeriod"/>
            </a:pPr>
            <a:r>
              <a:rPr lang="en-GB" altLang="en-US" sz="1800" dirty="0">
                <a:solidFill>
                  <a:schemeClr val="tx1"/>
                </a:solidFill>
              </a:rPr>
              <a:t>Simple example</a:t>
            </a:r>
          </a:p>
          <a:p>
            <a:pPr marL="342900" indent="-342900" algn="l">
              <a:buAutoNum type="arabicPeriod"/>
            </a:pPr>
            <a:r>
              <a:rPr lang="en-GB" altLang="en-US" sz="1800" dirty="0" err="1">
                <a:solidFill>
                  <a:schemeClr val="tx1"/>
                </a:solidFill>
              </a:rPr>
              <a:t>Continualization</a:t>
            </a:r>
            <a:endParaRPr lang="en-GB" altLang="en-US" sz="1800" dirty="0">
              <a:solidFill>
                <a:schemeClr val="tx1"/>
              </a:solidFill>
            </a:endParaRPr>
          </a:p>
          <a:p>
            <a:pPr marL="342900" indent="-342900" algn="l">
              <a:buAutoNum type="arabicPeriod"/>
            </a:pPr>
            <a:r>
              <a:rPr lang="en-GB" altLang="en-US" sz="1800" dirty="0" smtClean="0">
                <a:solidFill>
                  <a:schemeClr val="tx1"/>
                </a:solidFill>
              </a:rPr>
              <a:t>Kirchhoff’s  nonlinear beam equation</a:t>
            </a:r>
            <a:endParaRPr lang="en-GB" altLang="en-US" sz="1800" dirty="0">
              <a:solidFill>
                <a:schemeClr val="tx1"/>
              </a:solidFill>
            </a:endParaRPr>
          </a:p>
          <a:p>
            <a:pPr marL="342900" indent="-342900" algn="l">
              <a:buAutoNum type="arabicPeriod"/>
            </a:pPr>
            <a:r>
              <a:rPr lang="en-GB" altLang="en-US" sz="1800" dirty="0" smtClean="0">
                <a:solidFill>
                  <a:schemeClr val="tx1"/>
                </a:solidFill>
              </a:rPr>
              <a:t>Infinite systems and multiple </a:t>
            </a:r>
            <a:r>
              <a:rPr lang="en-GB" altLang="en-US" sz="1800" dirty="0">
                <a:solidFill>
                  <a:schemeClr val="tx1"/>
                </a:solidFill>
              </a:rPr>
              <a:t>limits</a:t>
            </a:r>
          </a:p>
          <a:p>
            <a:pPr marL="342900" indent="-342900" algn="l">
              <a:buAutoNum type="arabicPeriod"/>
            </a:pPr>
            <a:r>
              <a:rPr lang="en-GB" altLang="en-US" sz="1800" dirty="0" err="1" smtClean="0">
                <a:solidFill>
                  <a:schemeClr val="tx1"/>
                </a:solidFill>
              </a:rPr>
              <a:t>Poincaré’s</a:t>
            </a:r>
            <a:r>
              <a:rPr lang="en-GB" altLang="en-US" sz="1800" dirty="0" smtClean="0">
                <a:solidFill>
                  <a:schemeClr val="tx1"/>
                </a:solidFill>
              </a:rPr>
              <a:t> and </a:t>
            </a:r>
            <a:r>
              <a:rPr lang="en-GB" altLang="en-US" sz="1800" dirty="0" err="1" smtClean="0">
                <a:solidFill>
                  <a:schemeClr val="tx1"/>
                </a:solidFill>
              </a:rPr>
              <a:t>Lypunov’s</a:t>
            </a:r>
            <a:r>
              <a:rPr lang="en-GB" altLang="en-US" sz="1800" dirty="0" smtClean="0">
                <a:solidFill>
                  <a:schemeClr val="tx1"/>
                </a:solidFill>
              </a:rPr>
              <a:t>  traditions</a:t>
            </a:r>
            <a:endParaRPr lang="en-GB" altLang="en-US" sz="1800" dirty="0">
              <a:solidFill>
                <a:schemeClr val="tx1"/>
              </a:solidFill>
            </a:endParaRPr>
          </a:p>
          <a:p>
            <a:pPr marL="342900" indent="-342900" algn="l">
              <a:buAutoNum type="arabicPeriod"/>
            </a:pPr>
            <a:r>
              <a:rPr lang="en-GB" altLang="en-US" sz="1800" dirty="0">
                <a:solidFill>
                  <a:schemeClr val="tx1"/>
                </a:solidFill>
              </a:rPr>
              <a:t>Conclusions</a:t>
            </a:r>
          </a:p>
        </p:txBody>
      </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extLst>
              <p:ext uri="{D42A27DB-BD31-4B8C-83A1-F6EECF244321}">
                <p14:modId xmlns:p14="http://schemas.microsoft.com/office/powerpoint/2010/main" val="601625191"/>
              </p:ext>
            </p:extLst>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2318" name="Bitmap" r:id="rId4" imgW="2381582" imgH="647619" progId="Paint.Picture">
                  <p:embed/>
                </p:oleObj>
              </mc:Choice>
              <mc:Fallback>
                <p:oleObj name="Bitmap" r:id="rId4" imgW="2381582" imgH="647619" progId="Paint.Picture">
                  <p:embed/>
                  <p:pic>
                    <p:nvPicPr>
                      <p:cNvPr id="0" name="Object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pic>
        <p:nvPicPr>
          <p:cNvPr id="2160" name="Picture 112" descr="Image result for pure and applied mathematics">
            <a:extLst>
              <a:ext uri="{FF2B5EF4-FFF2-40B4-BE49-F238E27FC236}">
                <a16:creationId xmlns:a16="http://schemas.microsoft.com/office/drawing/2014/main" id="{973DDE9E-7557-4C1E-BFEB-54B5C297A57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699125" y="1250683"/>
            <a:ext cx="3095625" cy="147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Conclusions</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smtClean="0"/>
                <a:t>Andrianov</a:t>
              </a:r>
              <a:r>
                <a:rPr lang="en-GB" altLang="en-US" sz="1200" dirty="0" smtClean="0"/>
                <a:t>  </a:t>
              </a:r>
              <a:endParaRPr lang="en-GB" altLang="en-US" sz="1200" dirty="0"/>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20</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510618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a:t>Applied math </a:t>
            </a:r>
            <a:r>
              <a:rPr lang="en-US" sz="1600" b="1" dirty="0"/>
              <a:t>is not</a:t>
            </a:r>
            <a:r>
              <a:rPr lang="en-US" sz="1600" dirty="0"/>
              <a:t> </a:t>
            </a:r>
          </a:p>
          <a:p>
            <a:pPr marL="742950" lvl="1" indent="-285750" algn="l">
              <a:buFont typeface="Arial" panose="020B0604020202020204" pitchFamily="34" charset="0"/>
              <a:buChar char="•"/>
            </a:pPr>
            <a:r>
              <a:rPr lang="en-US" sz="1600" dirty="0"/>
              <a:t>Pure math</a:t>
            </a:r>
          </a:p>
          <a:p>
            <a:pPr marL="742950" lvl="1" indent="-285750" algn="l">
              <a:buFont typeface="Arial" panose="020B0604020202020204" pitchFamily="34" charset="0"/>
              <a:buChar char="•"/>
            </a:pPr>
            <a:r>
              <a:rPr lang="en-US" sz="1600" dirty="0"/>
              <a:t>Physics</a:t>
            </a:r>
          </a:p>
          <a:p>
            <a:pPr marL="742950" lvl="1" indent="-285750" algn="l">
              <a:buFont typeface="Arial" panose="020B0604020202020204" pitchFamily="34" charset="0"/>
              <a:buChar char="•"/>
            </a:pPr>
            <a:r>
              <a:rPr lang="en-US" sz="1600" dirty="0"/>
              <a:t>Engineering</a:t>
            </a:r>
          </a:p>
          <a:p>
            <a:pPr marL="285750" indent="-285750" algn="l">
              <a:buFont typeface="Arial" panose="020B0604020202020204" pitchFamily="34" charset="0"/>
              <a:buChar char="•"/>
            </a:pPr>
            <a:r>
              <a:rPr lang="en-US" sz="1600" dirty="0"/>
              <a:t>In fact it is </a:t>
            </a:r>
            <a:r>
              <a:rPr lang="en-US" sz="1600" b="1" dirty="0"/>
              <a:t>Asymptotic </a:t>
            </a:r>
            <a:r>
              <a:rPr lang="en-US" sz="1600" b="1" dirty="0" smtClean="0"/>
              <a:t>math.</a:t>
            </a:r>
          </a:p>
          <a:p>
            <a:pPr marL="285750" indent="-285750" algn="l">
              <a:buFont typeface="Arial" panose="020B0604020202020204" pitchFamily="34" charset="0"/>
              <a:buChar char="•"/>
            </a:pPr>
            <a:r>
              <a:rPr lang="en-US" sz="1600" dirty="0" smtClean="0"/>
              <a:t>6</a:t>
            </a:r>
            <a:r>
              <a:rPr lang="en-US" sz="1600" baseline="30000" dirty="0" smtClean="0"/>
              <a:t>th</a:t>
            </a:r>
            <a:r>
              <a:rPr lang="en-US" sz="1600" dirty="0" smtClean="0"/>
              <a:t> Hilbert problem</a:t>
            </a:r>
          </a:p>
          <a:p>
            <a:pPr marL="285750" indent="-285750" algn="l">
              <a:buFont typeface="Arial" panose="020B0604020202020204" pitchFamily="34" charset="0"/>
              <a:buChar char="•"/>
            </a:pPr>
            <a:r>
              <a:rPr lang="en-US" sz="1600" dirty="0" err="1" smtClean="0"/>
              <a:t>Truesdell</a:t>
            </a:r>
            <a:r>
              <a:rPr lang="en-US" sz="1600" dirty="0" smtClean="0"/>
              <a:t> -Noll axiomatization  of continuous mechanics</a:t>
            </a:r>
          </a:p>
          <a:p>
            <a:pPr marL="285750" indent="-285750" algn="l">
              <a:buFont typeface="Arial" panose="020B0604020202020204" pitchFamily="34" charset="0"/>
              <a:buChar char="•"/>
            </a:pPr>
            <a:r>
              <a:rPr lang="en-US" sz="1600" dirty="0" err="1" smtClean="0"/>
              <a:t>Zruravlev</a:t>
            </a:r>
            <a:r>
              <a:rPr lang="en-US" sz="1600" dirty="0" smtClean="0"/>
              <a:t> axiomatization of classical mechanics </a:t>
            </a:r>
            <a:endParaRPr lang="en-US" sz="1600" dirty="0"/>
          </a:p>
          <a:p>
            <a:pPr algn="l"/>
            <a:r>
              <a:rPr lang="en-US" sz="1600" dirty="0"/>
              <a:t> </a:t>
            </a:r>
            <a:r>
              <a:rPr lang="en-US" sz="1600" dirty="0" smtClean="0"/>
              <a:t>Math </a:t>
            </a:r>
            <a:r>
              <a:rPr lang="en-US" sz="1600" dirty="0"/>
              <a:t>rigor – reality or fake statement?</a:t>
            </a:r>
          </a:p>
          <a:p>
            <a:pPr algn="l"/>
            <a:r>
              <a:rPr lang="en-US" sz="1600" dirty="0"/>
              <a:t> </a:t>
            </a:r>
            <a:r>
              <a:rPr lang="en-US" sz="1600" dirty="0" smtClean="0"/>
              <a:t>Pythagoras </a:t>
            </a:r>
            <a:r>
              <a:rPr lang="en-US" sz="1600" dirty="0"/>
              <a:t>and Fermat theorems; KAM theorem</a:t>
            </a:r>
          </a:p>
          <a:p>
            <a:pPr marL="285750" indent="-285750" algn="l">
              <a:buFont typeface="Arial" panose="020B0604020202020204" pitchFamily="34" charset="0"/>
              <a:buChar char="•"/>
            </a:pPr>
            <a:r>
              <a:rPr lang="en-US" sz="1600" dirty="0" smtClean="0"/>
              <a:t>Univalent </a:t>
            </a:r>
            <a:r>
              <a:rPr lang="en-US" sz="1600" dirty="0"/>
              <a:t>foundations were devised by Vladimir </a:t>
            </a:r>
            <a:r>
              <a:rPr lang="en-US" sz="1600" dirty="0" err="1"/>
              <a:t>Voevodsky</a:t>
            </a:r>
            <a:r>
              <a:rPr lang="en-US" sz="1600" dirty="0"/>
              <a:t> (Fields medal winner) with the goal of enabling those who work in classical pure mathematics to use computers to verify their theorems and constructions. </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r>
              <a:rPr lang="en-US" sz="1600" dirty="0"/>
              <a:t>Galileo: in the </a:t>
            </a:r>
            <a:r>
              <a:rPr lang="en-US" sz="1600" dirty="0" err="1"/>
              <a:t>Saggiatore</a:t>
            </a:r>
            <a:r>
              <a:rPr lang="en-US" sz="1600" dirty="0"/>
              <a:t> (1623) there is a famous quotation: </a:t>
            </a:r>
          </a:p>
          <a:p>
            <a:pPr marL="742950" lvl="1" indent="-285750" algn="l">
              <a:buFont typeface="Arial" panose="020B0604020202020204" pitchFamily="34" charset="0"/>
              <a:buChar char="•"/>
            </a:pPr>
            <a:r>
              <a:rPr lang="en-US" sz="1600" dirty="0"/>
              <a:t>	</a:t>
            </a:r>
            <a:r>
              <a:rPr lang="en-US" sz="1600" i="1" dirty="0"/>
              <a:t>La </a:t>
            </a:r>
            <a:r>
              <a:rPr lang="en-US" sz="1600" i="1" dirty="0" err="1"/>
              <a:t>filosofia</a:t>
            </a:r>
            <a:r>
              <a:rPr lang="en-US" sz="1600" i="1" dirty="0"/>
              <a:t> e </a:t>
            </a:r>
            <a:r>
              <a:rPr lang="en-US" sz="1600" i="1" dirty="0" err="1"/>
              <a:t>scritta</a:t>
            </a:r>
            <a:r>
              <a:rPr lang="en-US" sz="1600" i="1" dirty="0"/>
              <a:t> in </a:t>
            </a:r>
            <a:r>
              <a:rPr lang="en-US" sz="1600" i="1" dirty="0" err="1"/>
              <a:t>questo</a:t>
            </a:r>
            <a:r>
              <a:rPr lang="en-US" sz="1600" i="1" dirty="0"/>
              <a:t> </a:t>
            </a:r>
            <a:r>
              <a:rPr lang="en-US" sz="1600" i="1" dirty="0" err="1"/>
              <a:t>grandissimo</a:t>
            </a:r>
            <a:r>
              <a:rPr lang="en-US" sz="1600" i="1" dirty="0"/>
              <a:t> </a:t>
            </a:r>
            <a:r>
              <a:rPr lang="en-US" sz="1600" i="1" dirty="0" err="1"/>
              <a:t>libro</a:t>
            </a:r>
            <a:r>
              <a:rPr lang="en-US" sz="1600" i="1" dirty="0"/>
              <a:t> </a:t>
            </a:r>
            <a:r>
              <a:rPr lang="en-US" sz="1600" i="1" dirty="0" err="1"/>
              <a:t>che</a:t>
            </a:r>
            <a:r>
              <a:rPr lang="en-US" sz="1600" i="1" dirty="0"/>
              <a:t> </a:t>
            </a:r>
            <a:r>
              <a:rPr lang="en-US" sz="1600" i="1" dirty="0" err="1"/>
              <a:t>continuamente</a:t>
            </a:r>
            <a:r>
              <a:rPr lang="en-US" sz="1600" i="1" dirty="0"/>
              <a:t> ci </a:t>
            </a:r>
            <a:r>
              <a:rPr lang="en-US" sz="1600" i="1" dirty="0" err="1"/>
              <a:t>sta</a:t>
            </a:r>
            <a:r>
              <a:rPr lang="en-US" sz="1600" i="1" dirty="0"/>
              <a:t> </a:t>
            </a:r>
            <a:r>
              <a:rPr lang="en-US" sz="1600" i="1" dirty="0" err="1"/>
              <a:t>aperto</a:t>
            </a:r>
            <a:r>
              <a:rPr lang="en-US" sz="1600" i="1" dirty="0"/>
              <a:t> </a:t>
            </a:r>
            <a:r>
              <a:rPr lang="en-US" sz="1600" i="1" dirty="0" err="1"/>
              <a:t>innanzi</a:t>
            </a:r>
            <a:r>
              <a:rPr lang="en-US" sz="1600" i="1" dirty="0"/>
              <a:t> a </a:t>
            </a:r>
            <a:r>
              <a:rPr lang="en-US" sz="1600" i="1" dirty="0" err="1"/>
              <a:t>gli</a:t>
            </a:r>
            <a:r>
              <a:rPr lang="en-US" sz="1600" i="1" dirty="0"/>
              <a:t> </a:t>
            </a:r>
            <a:r>
              <a:rPr lang="en-US" sz="1600" i="1" dirty="0" err="1"/>
              <a:t>occhi</a:t>
            </a:r>
            <a:r>
              <a:rPr lang="en-US" sz="1600" i="1" dirty="0"/>
              <a:t> (</a:t>
            </a:r>
            <a:r>
              <a:rPr lang="en-US" sz="1600" i="1" dirty="0" err="1"/>
              <a:t>io</a:t>
            </a:r>
            <a:r>
              <a:rPr lang="en-US" sz="1600" i="1" dirty="0"/>
              <a:t> </a:t>
            </a:r>
            <a:r>
              <a:rPr lang="en-US" sz="1600" i="1" dirty="0" err="1"/>
              <a:t>dico</a:t>
            </a:r>
            <a:r>
              <a:rPr lang="en-US" sz="1600" i="1" dirty="0"/>
              <a:t> </a:t>
            </a:r>
            <a:r>
              <a:rPr lang="en-US" sz="1600" i="1" dirty="0" err="1"/>
              <a:t>l'universo</a:t>
            </a:r>
            <a:r>
              <a:rPr lang="en-US" sz="1600" i="1" dirty="0"/>
              <a:t>) . . .  </a:t>
            </a:r>
            <a:r>
              <a:rPr lang="en-US" sz="1600" i="1" dirty="0" err="1"/>
              <a:t>Egli</a:t>
            </a:r>
            <a:r>
              <a:rPr lang="en-US" sz="1600" i="1" dirty="0"/>
              <a:t> e </a:t>
            </a:r>
            <a:r>
              <a:rPr lang="en-US" sz="1600" i="1" dirty="0" err="1"/>
              <a:t>scritto</a:t>
            </a:r>
            <a:r>
              <a:rPr lang="en-US" sz="1600" i="1" dirty="0"/>
              <a:t> in lingua </a:t>
            </a:r>
            <a:r>
              <a:rPr lang="en-US" sz="1600" i="1" dirty="0" err="1"/>
              <a:t>matematica</a:t>
            </a:r>
            <a:r>
              <a:rPr lang="en-US" sz="1600" i="1" dirty="0"/>
              <a:t>.</a:t>
            </a:r>
          </a:p>
          <a:p>
            <a:pPr marL="742950" lvl="1" indent="-285750" algn="l">
              <a:buFont typeface="Arial" panose="020B0604020202020204" pitchFamily="34" charset="0"/>
              <a:buChar char="•"/>
            </a:pPr>
            <a:r>
              <a:rPr lang="en-US" sz="1600" i="1" dirty="0"/>
              <a:t>	Philosophy is written in this very great book that is there constantly open to our eyes (I mean the universe</a:t>
            </a:r>
            <a:r>
              <a:rPr lang="en-US" sz="1600" i="1" dirty="0" smtClean="0"/>
              <a:t>) . . . It is written in mathematical language.</a:t>
            </a:r>
            <a:endParaRPr lang="en-US" sz="1600" dirty="0"/>
          </a:p>
          <a:p>
            <a:pPr marL="285750" indent="-285750" algn="l">
              <a:buFont typeface="Arial" panose="020B0604020202020204" pitchFamily="34" charset="0"/>
              <a:buChar char="•"/>
            </a:pPr>
            <a:r>
              <a:rPr lang="en-US" sz="1600" dirty="0"/>
              <a:t>Maybe, this </a:t>
            </a:r>
            <a:r>
              <a:rPr lang="en-US" sz="1600" dirty="0" smtClean="0"/>
              <a:t>great book </a:t>
            </a:r>
            <a:r>
              <a:rPr lang="en-US" sz="1600" dirty="0"/>
              <a:t>is written in asymptotic language?  </a:t>
            </a:r>
          </a:p>
        </p:txBody>
      </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29174"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71511437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Conclusions </a:t>
            </a:r>
            <a:r>
              <a:rPr lang="en-US" sz="2400" b="1" dirty="0">
                <a:solidFill>
                  <a:schemeClr val="accent2"/>
                </a:solidFill>
              </a:rPr>
              <a:t>(2)</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r>
                <a:rPr lang="en-GB" altLang="en-US" sz="1200" dirty="0" smtClean="0"/>
                <a:t> </a:t>
              </a:r>
              <a:endParaRPr lang="en-GB" altLang="en-US" sz="1200" dirty="0"/>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21</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2682273"/>
            <a:ext cx="8682263" cy="38135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342900" indent="-342900" algn="l">
              <a:buAutoNum type="arabicPeriod"/>
            </a:pPr>
            <a:r>
              <a:rPr lang="en-US" sz="1600" dirty="0" smtClean="0"/>
              <a:t>Pure </a:t>
            </a:r>
            <a:r>
              <a:rPr lang="en-US" sz="1600" dirty="0"/>
              <a:t>Math is </a:t>
            </a:r>
            <a:r>
              <a:rPr lang="en-US" sz="1600" dirty="0" smtClean="0"/>
              <a:t>not more </a:t>
            </a:r>
            <a:r>
              <a:rPr lang="en-US" sz="1600" dirty="0"/>
              <a:t>accurate than Applied Math – they deal with different objects:</a:t>
            </a:r>
          </a:p>
          <a:p>
            <a:pPr marL="742950" lvl="1" indent="-285750" algn="l">
              <a:buFont typeface="Arial" panose="020B0604020202020204" pitchFamily="34" charset="0"/>
              <a:buChar char="•"/>
            </a:pPr>
            <a:r>
              <a:rPr lang="en-US" sz="1600" dirty="0"/>
              <a:t>Pure Math – with axiomatically defined, Applied Math – asymptotically defined.</a:t>
            </a:r>
          </a:p>
          <a:p>
            <a:pPr marL="742950" lvl="1" indent="-285750" algn="l">
              <a:buFont typeface="Arial" panose="020B0604020202020204" pitchFamily="34" charset="0"/>
              <a:buChar char="•"/>
            </a:pPr>
            <a:r>
              <a:rPr lang="en-US" sz="1600" dirty="0"/>
              <a:t>Pure Math objects are clearly defined, Applied Math objects are fuzzy ones. </a:t>
            </a:r>
          </a:p>
          <a:p>
            <a:pPr algn="l"/>
            <a:endParaRPr lang="en-US" sz="1600" dirty="0"/>
          </a:p>
          <a:p>
            <a:pPr algn="l"/>
            <a:r>
              <a:rPr lang="en-US" sz="1600" dirty="0"/>
              <a:t>2. </a:t>
            </a:r>
            <a:r>
              <a:rPr lang="de-DE" sz="1600" dirty="0" err="1" smtClean="0"/>
              <a:t>Lyapunov‘s</a:t>
            </a:r>
            <a:r>
              <a:rPr lang="de-DE" sz="1600" dirty="0" smtClean="0"/>
              <a:t> </a:t>
            </a:r>
            <a:r>
              <a:rPr lang="de-DE" sz="1600" dirty="0" err="1" smtClean="0"/>
              <a:t>tradition</a:t>
            </a:r>
            <a:r>
              <a:rPr lang="de-DE" sz="1600" dirty="0" smtClean="0"/>
              <a:t>  </a:t>
            </a:r>
            <a:r>
              <a:rPr lang="de-DE" sz="1600" dirty="0" err="1" smtClean="0"/>
              <a:t>and</a:t>
            </a:r>
            <a:r>
              <a:rPr lang="de-DE" sz="1600" dirty="0" smtClean="0"/>
              <a:t> </a:t>
            </a:r>
            <a:r>
              <a:rPr lang="de-DE" sz="1600" dirty="0" err="1" smtClean="0"/>
              <a:t>Poincaré‘s</a:t>
            </a:r>
            <a:r>
              <a:rPr lang="de-DE" sz="1600" dirty="0" smtClean="0"/>
              <a:t> </a:t>
            </a:r>
            <a:r>
              <a:rPr lang="de-DE" sz="1600" dirty="0" err="1" smtClean="0"/>
              <a:t>tradition</a:t>
            </a:r>
            <a:r>
              <a:rPr lang="de-DE" sz="1600" dirty="0" smtClean="0"/>
              <a:t>.</a:t>
            </a:r>
          </a:p>
          <a:p>
            <a:pPr algn="l"/>
            <a:r>
              <a:rPr lang="de-DE" sz="1600" dirty="0"/>
              <a:t> </a:t>
            </a:r>
            <a:endParaRPr lang="de-DE" sz="1600" dirty="0" smtClean="0"/>
          </a:p>
          <a:p>
            <a:pPr algn="l"/>
            <a:r>
              <a:rPr lang="de-DE" sz="1600" dirty="0" smtClean="0"/>
              <a:t>3. Accounting </a:t>
            </a:r>
            <a:r>
              <a:rPr lang="de-DE" sz="1600" dirty="0" err="1" smtClean="0"/>
              <a:t>new</a:t>
            </a:r>
            <a:r>
              <a:rPr lang="de-DE" sz="1600" dirty="0" smtClean="0"/>
              <a:t> </a:t>
            </a:r>
            <a:r>
              <a:rPr lang="de-DE" sz="1600" dirty="0" err="1" smtClean="0"/>
              <a:t>effects</a:t>
            </a:r>
            <a:r>
              <a:rPr lang="de-DE" sz="1600" dirty="0" smtClean="0"/>
              <a:t> in </a:t>
            </a:r>
            <a:r>
              <a:rPr lang="de-DE" sz="1600" dirty="0" err="1" smtClean="0"/>
              <a:t>the</a:t>
            </a:r>
            <a:r>
              <a:rPr lang="de-DE" sz="1600" dirty="0" smtClean="0"/>
              <a:t> </a:t>
            </a:r>
            <a:r>
              <a:rPr lang="de-DE" sz="1600" dirty="0" err="1" smtClean="0"/>
              <a:t>model</a:t>
            </a:r>
            <a:r>
              <a:rPr lang="de-DE" sz="1600" dirty="0" smtClean="0"/>
              <a:t>: </a:t>
            </a:r>
            <a:r>
              <a:rPr lang="de-DE" sz="1600" dirty="0" err="1" smtClean="0"/>
              <a:t>before</a:t>
            </a:r>
            <a:r>
              <a:rPr lang="de-DE" sz="1600" dirty="0" smtClean="0"/>
              <a:t> </a:t>
            </a:r>
            <a:r>
              <a:rPr lang="de-DE" sz="1600" dirty="0" err="1" smtClean="0"/>
              <a:t>taking</a:t>
            </a:r>
            <a:r>
              <a:rPr lang="de-DE" sz="1600" dirty="0" smtClean="0"/>
              <a:t> a </a:t>
            </a:r>
            <a:r>
              <a:rPr lang="de-DE" sz="1600" dirty="0" err="1" smtClean="0"/>
              <a:t>step</a:t>
            </a:r>
            <a:r>
              <a:rPr lang="de-DE" sz="1600" dirty="0" smtClean="0"/>
              <a:t> </a:t>
            </a:r>
            <a:r>
              <a:rPr lang="de-DE" sz="1600" dirty="0" err="1" smtClean="0"/>
              <a:t>forward</a:t>
            </a:r>
            <a:r>
              <a:rPr lang="de-DE" sz="1600" dirty="0" smtClean="0"/>
              <a:t>, </a:t>
            </a:r>
            <a:r>
              <a:rPr lang="de-DE" sz="1600" dirty="0" err="1" smtClean="0"/>
              <a:t>take</a:t>
            </a:r>
            <a:r>
              <a:rPr lang="de-DE" sz="1600" dirty="0" smtClean="0"/>
              <a:t> a </a:t>
            </a:r>
            <a:r>
              <a:rPr lang="de-DE" sz="1600" dirty="0" err="1" smtClean="0"/>
              <a:t>step</a:t>
            </a:r>
            <a:r>
              <a:rPr lang="de-DE" sz="1600" dirty="0" smtClean="0"/>
              <a:t> back. </a:t>
            </a:r>
          </a:p>
          <a:p>
            <a:pPr algn="l"/>
            <a:endParaRPr lang="de-DE" sz="1600" dirty="0"/>
          </a:p>
          <a:p>
            <a:pPr algn="l"/>
            <a:r>
              <a:rPr lang="de-DE" sz="1600" dirty="0" smtClean="0"/>
              <a:t>4.Combining  </a:t>
            </a:r>
            <a:r>
              <a:rPr lang="de-DE" sz="1600" dirty="0" err="1" smtClean="0"/>
              <a:t>perturbation</a:t>
            </a:r>
            <a:r>
              <a:rPr lang="de-DE" sz="1600" dirty="0" smtClean="0"/>
              <a:t> </a:t>
            </a:r>
            <a:r>
              <a:rPr lang="de-DE" sz="1600" dirty="0" err="1" smtClean="0"/>
              <a:t>methods</a:t>
            </a:r>
            <a:r>
              <a:rPr lang="de-DE" sz="1600" dirty="0" smtClean="0"/>
              <a:t> </a:t>
            </a:r>
            <a:r>
              <a:rPr lang="de-DE" sz="1600" dirty="0" err="1" smtClean="0"/>
              <a:t>with</a:t>
            </a:r>
            <a:r>
              <a:rPr lang="de-DE" sz="1600" dirty="0" smtClean="0"/>
              <a:t> </a:t>
            </a:r>
            <a:r>
              <a:rPr lang="de-DE" sz="1600" dirty="0" err="1" smtClean="0"/>
              <a:t>variational</a:t>
            </a:r>
            <a:r>
              <a:rPr lang="de-DE" sz="1600" dirty="0" smtClean="0"/>
              <a:t> </a:t>
            </a:r>
            <a:r>
              <a:rPr lang="de-DE" sz="1600" dirty="0" err="1" smtClean="0"/>
              <a:t>or</a:t>
            </a:r>
            <a:r>
              <a:rPr lang="de-DE" sz="1600" dirty="0" smtClean="0"/>
              <a:t> </a:t>
            </a:r>
            <a:r>
              <a:rPr lang="de-DE" sz="1600" dirty="0" err="1" smtClean="0"/>
              <a:t>numerical</a:t>
            </a:r>
            <a:r>
              <a:rPr lang="de-DE" sz="1600" dirty="0" smtClean="0"/>
              <a:t> </a:t>
            </a:r>
            <a:r>
              <a:rPr lang="de-DE" sz="1600" dirty="0" err="1" smtClean="0"/>
              <a:t>ones</a:t>
            </a:r>
            <a:r>
              <a:rPr lang="de-DE" sz="1600" dirty="0" smtClean="0"/>
              <a:t>, </a:t>
            </a:r>
            <a:r>
              <a:rPr lang="de-DE" sz="1600" dirty="0" err="1" smtClean="0"/>
              <a:t>be</a:t>
            </a:r>
            <a:r>
              <a:rPr lang="de-DE" sz="1600" dirty="0" smtClean="0"/>
              <a:t> </a:t>
            </a:r>
            <a:r>
              <a:rPr lang="de-DE" sz="1600" dirty="0" err="1" smtClean="0"/>
              <a:t>careful</a:t>
            </a:r>
            <a:r>
              <a:rPr lang="de-DE" sz="1600" dirty="0" smtClean="0"/>
              <a:t>. </a:t>
            </a:r>
          </a:p>
          <a:p>
            <a:pPr algn="l"/>
            <a:endParaRPr lang="en-US" sz="1600" dirty="0"/>
          </a:p>
          <a:p>
            <a:pPr algn="l"/>
            <a:endParaRPr lang="en-US" sz="1600" dirty="0"/>
          </a:p>
          <a:p>
            <a:endParaRPr lang="ru-RU" dirty="0"/>
          </a:p>
          <a:p>
            <a:r>
              <a:rPr lang="en-US" sz="1600" dirty="0"/>
              <a:t> </a:t>
            </a:r>
          </a:p>
        </p:txBody>
      </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33266"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2" descr="Image result for pure and applied mathematics">
            <a:extLst>
              <a:ext uri="{FF2B5EF4-FFF2-40B4-BE49-F238E27FC236}">
                <a16:creationId xmlns:a16="http://schemas.microsoft.com/office/drawing/2014/main" id="{9AECD239-E04C-474D-A803-85366F4B8FC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699125" y="1250683"/>
            <a:ext cx="3095625" cy="147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91179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489" y="156926"/>
            <a:ext cx="8846546" cy="6309420"/>
          </a:xfrm>
          <a:prstGeom prst="rect">
            <a:avLst/>
          </a:prstGeom>
        </p:spPr>
        <p:txBody>
          <a:bodyPr wrap="square">
            <a:spAutoFit/>
          </a:bodyPr>
          <a:lstStyle/>
          <a:p>
            <a:pPr marL="285750" indent="-285750" algn="just">
              <a:buFont typeface="Arial" panose="020B0604020202020204" pitchFamily="34" charset="0"/>
              <a:buChar char="•"/>
            </a:pPr>
            <a:r>
              <a:rPr lang="en-GB" sz="1500" dirty="0" err="1"/>
              <a:t>Andrianov</a:t>
            </a:r>
            <a:r>
              <a:rPr lang="en-GB" sz="1500" dirty="0"/>
              <a:t> I.V. Mathematical models in pure and applied mathematics. In: </a:t>
            </a:r>
            <a:r>
              <a:rPr lang="en-GB" sz="1500" dirty="0" err="1"/>
              <a:t>Abramyan</a:t>
            </a:r>
            <a:r>
              <a:rPr lang="en-GB" sz="1500" dirty="0"/>
              <a:t> A., </a:t>
            </a:r>
            <a:r>
              <a:rPr lang="en-GB" sz="1500" dirty="0" err="1"/>
              <a:t>Andrianov</a:t>
            </a:r>
            <a:r>
              <a:rPr lang="en-GB" sz="1500" dirty="0"/>
              <a:t>   I., </a:t>
            </a:r>
            <a:r>
              <a:rPr lang="en-GB" sz="1500" dirty="0" err="1"/>
              <a:t>Gaiko</a:t>
            </a:r>
            <a:r>
              <a:rPr lang="en-GB" sz="1500" dirty="0"/>
              <a:t> V. (eds.). Nonlinear Dynamics of Discrete and Continuous Systems. Advanced Structured Materials 139, Springer Nature, 2021, pp.15-30.</a:t>
            </a:r>
          </a:p>
          <a:p>
            <a:pPr marL="285750" indent="-285750" algn="just">
              <a:buFont typeface="Arial" panose="020B0604020202020204" pitchFamily="34" charset="0"/>
              <a:buChar char="•"/>
            </a:pPr>
            <a:endParaRPr lang="en-GB" sz="1000" dirty="0"/>
          </a:p>
          <a:p>
            <a:pPr marL="285750" indent="-285750" algn="just">
              <a:buFont typeface="Arial" panose="020B0604020202020204" pitchFamily="34" charset="0"/>
              <a:buChar char="•"/>
            </a:pPr>
            <a:r>
              <a:rPr lang="en-GB" sz="1500" dirty="0" smtClean="0"/>
              <a:t>Igor.andrianov@gmail.com</a:t>
            </a:r>
            <a:endParaRPr lang="ru-RU" sz="1500" dirty="0" smtClean="0"/>
          </a:p>
          <a:p>
            <a:pPr marL="285750" indent="-285750" algn="just">
              <a:buFont typeface="Arial" panose="020B0604020202020204" pitchFamily="34" charset="0"/>
              <a:buChar char="•"/>
            </a:pPr>
            <a:endParaRPr lang="en-GB" sz="1000" dirty="0"/>
          </a:p>
          <a:p>
            <a:pPr marL="285750" indent="-285750" algn="just">
              <a:buFont typeface="Arial" panose="020B0604020202020204" pitchFamily="34" charset="0"/>
              <a:buChar char="•"/>
            </a:pPr>
            <a:r>
              <a:rPr lang="ru-RU" sz="1500" dirty="0" smtClean="0"/>
              <a:t>Андрианов </a:t>
            </a:r>
            <a:r>
              <a:rPr lang="ru-RU" sz="1500" dirty="0"/>
              <a:t>И., </a:t>
            </a:r>
            <a:r>
              <a:rPr lang="ru-RU" sz="1500" dirty="0" err="1"/>
              <a:t>Аврейцевич</a:t>
            </a:r>
            <a:r>
              <a:rPr lang="ru-RU" sz="1500" dirty="0"/>
              <a:t> Я. Методы асимптотического анализа и синтеза в нелинейной динамике и механике деформируемого </a:t>
            </a:r>
            <a:r>
              <a:rPr lang="ru-RU" sz="1500" dirty="0" err="1"/>
              <a:t>твердого</a:t>
            </a:r>
            <a:r>
              <a:rPr lang="ru-RU" sz="1500" dirty="0"/>
              <a:t> тела. М.–Ижевск: Институт компьютерных исследований, 2013. </a:t>
            </a:r>
            <a:r>
              <a:rPr lang="ru-RU" dirty="0"/>
              <a:t> </a:t>
            </a:r>
          </a:p>
          <a:p>
            <a:pPr marL="285750" indent="-285750" algn="just">
              <a:buFont typeface="Arial" panose="020B0604020202020204" pitchFamily="34" charset="0"/>
              <a:buChar char="•"/>
            </a:pPr>
            <a:endParaRPr lang="ru-RU" sz="1000" dirty="0" smtClean="0"/>
          </a:p>
          <a:p>
            <a:pPr marL="285750" indent="-285750" algn="just">
              <a:buFont typeface="Arial" panose="020B0604020202020204" pitchFamily="34" charset="0"/>
              <a:buChar char="•"/>
            </a:pPr>
            <a:r>
              <a:rPr lang="en-GB" sz="1500" dirty="0" err="1" smtClean="0"/>
              <a:t>Andrianov</a:t>
            </a:r>
            <a:r>
              <a:rPr lang="en-GB" sz="1500" dirty="0" smtClean="0"/>
              <a:t> </a:t>
            </a:r>
            <a:r>
              <a:rPr lang="en-GB" sz="1500" dirty="0"/>
              <a:t>I., </a:t>
            </a:r>
            <a:r>
              <a:rPr lang="en-GB" sz="1500" dirty="0" err="1"/>
              <a:t>Awrejcewicz</a:t>
            </a:r>
            <a:r>
              <a:rPr lang="en-GB" sz="1500" dirty="0"/>
              <a:t> J. Asymptotic Methods for Engineers. CRC Press, Taylor &amp; Francis, Boca Raton, </a:t>
            </a:r>
            <a:r>
              <a:rPr lang="en-GB" sz="1500" dirty="0" smtClean="0"/>
              <a:t>2024</a:t>
            </a:r>
            <a:r>
              <a:rPr lang="uk-UA" sz="1500" dirty="0" smtClean="0"/>
              <a:t>.</a:t>
            </a:r>
            <a:r>
              <a:rPr lang="en-GB" sz="1500" dirty="0" smtClean="0"/>
              <a:t> </a:t>
            </a:r>
            <a:endParaRPr lang="en-GB" sz="1500" dirty="0"/>
          </a:p>
          <a:p>
            <a:pPr marL="285750" indent="-285750" algn="just">
              <a:buFont typeface="Arial" panose="020B0604020202020204" pitchFamily="34" charset="0"/>
              <a:buChar char="•"/>
            </a:pPr>
            <a:endParaRPr lang="en-GB" sz="1000" dirty="0"/>
          </a:p>
          <a:p>
            <a:pPr marL="285750" indent="-285750" algn="just">
              <a:buFont typeface="Arial" panose="020B0604020202020204" pitchFamily="34" charset="0"/>
              <a:buChar char="•"/>
            </a:pPr>
            <a:r>
              <a:rPr lang="ru-RU" sz="1500" dirty="0"/>
              <a:t>Андрианов </a:t>
            </a:r>
            <a:r>
              <a:rPr lang="ru-RU" sz="1500" dirty="0" err="1"/>
              <a:t>И.В</a:t>
            </a:r>
            <a:r>
              <a:rPr lang="ru-RU" sz="1500" dirty="0"/>
              <a:t>., </a:t>
            </a:r>
            <a:r>
              <a:rPr lang="ru-RU" sz="1500" dirty="0" err="1"/>
              <a:t>Маневич</a:t>
            </a:r>
            <a:r>
              <a:rPr lang="ru-RU" sz="1500" dirty="0"/>
              <a:t> </a:t>
            </a:r>
            <a:r>
              <a:rPr lang="ru-RU" sz="1500" dirty="0" err="1"/>
              <a:t>Л.И</a:t>
            </a:r>
            <a:r>
              <a:rPr lang="ru-RU" sz="1500" dirty="0"/>
              <a:t>. </a:t>
            </a:r>
            <a:r>
              <a:rPr lang="ru-RU" sz="1500" dirty="0" err="1"/>
              <a:t>Асимптотология</a:t>
            </a:r>
            <a:r>
              <a:rPr lang="ru-RU" sz="1500" dirty="0"/>
              <a:t>: идеи, методы, результаты. М.: АСЛАН, 1994. </a:t>
            </a:r>
          </a:p>
          <a:p>
            <a:pPr marL="285750" indent="-285750" algn="just">
              <a:buFont typeface="Arial" panose="020B0604020202020204" pitchFamily="34" charset="0"/>
              <a:buChar char="•"/>
            </a:pPr>
            <a:endParaRPr lang="ru-RU" sz="1000" dirty="0" smtClean="0"/>
          </a:p>
          <a:p>
            <a:pPr marL="285750" indent="-285750" algn="just">
              <a:buFont typeface="Arial" panose="020B0604020202020204" pitchFamily="34" charset="0"/>
              <a:buChar char="•"/>
            </a:pPr>
            <a:r>
              <a:rPr lang="ru-RU" sz="1500" dirty="0" smtClean="0"/>
              <a:t>Андрианов </a:t>
            </a:r>
            <a:r>
              <a:rPr lang="ru-RU" sz="1500" dirty="0" err="1"/>
              <a:t>И.В</a:t>
            </a:r>
            <a:r>
              <a:rPr lang="ru-RU" sz="1500" dirty="0"/>
              <a:t>., Баранцев </a:t>
            </a:r>
            <a:r>
              <a:rPr lang="ru-RU" sz="1500" dirty="0" err="1"/>
              <a:t>Р.Г</a:t>
            </a:r>
            <a:r>
              <a:rPr lang="ru-RU" sz="1500" dirty="0"/>
              <a:t>., </a:t>
            </a:r>
            <a:r>
              <a:rPr lang="ru-RU" sz="1500" dirty="0" err="1"/>
              <a:t>Маневич</a:t>
            </a:r>
            <a:r>
              <a:rPr lang="ru-RU" sz="1500" dirty="0"/>
              <a:t> </a:t>
            </a:r>
            <a:r>
              <a:rPr lang="ru-RU" sz="1500" dirty="0" err="1"/>
              <a:t>Л.И</a:t>
            </a:r>
            <a:r>
              <a:rPr lang="ru-RU" sz="1500" dirty="0"/>
              <a:t>. Асимптотическая математика и синергетика. М.: </a:t>
            </a:r>
            <a:r>
              <a:rPr lang="ru-RU" sz="1500" dirty="0" err="1"/>
              <a:t>УРСС</a:t>
            </a:r>
            <a:r>
              <a:rPr lang="ru-RU" sz="1500" dirty="0"/>
              <a:t>, 2004.</a:t>
            </a:r>
          </a:p>
          <a:p>
            <a:pPr algn="just"/>
            <a:endParaRPr lang="ru-RU" sz="900" dirty="0"/>
          </a:p>
          <a:p>
            <a:pPr marL="285750" indent="-285750" algn="just">
              <a:buFont typeface="Arial" panose="020B0604020202020204" pitchFamily="34" charset="0"/>
              <a:buChar char="•"/>
            </a:pPr>
            <a:r>
              <a:rPr lang="ru-RU" sz="1500" dirty="0"/>
              <a:t>Андрианов И. В. Очерк о научной школе профессора Л. И. </a:t>
            </a:r>
            <a:r>
              <a:rPr lang="ru-RU" sz="1500" dirty="0" err="1"/>
              <a:t>Маневича</a:t>
            </a:r>
            <a:r>
              <a:rPr lang="ru-RU" sz="1500" dirty="0"/>
              <a:t>. Традиционные черты и индивидуальные особенности. КОМПЬЮТЕРНЫЕ ИССЛЕДОВАНИЯ И МОДЕЛИРОВАНИЕ 2023 Том 15 № 6, с. 1419-1427 (</a:t>
            </a:r>
            <a:r>
              <a:rPr lang="en-GB" sz="1500" dirty="0"/>
              <a:t>Open Access).</a:t>
            </a:r>
          </a:p>
          <a:p>
            <a:pPr marL="285750" indent="-285750" algn="just">
              <a:buFont typeface="Arial" panose="020B0604020202020204" pitchFamily="34" charset="0"/>
              <a:buChar char="•"/>
            </a:pPr>
            <a:endParaRPr lang="ru-RU" sz="1000" dirty="0" smtClean="0"/>
          </a:p>
          <a:p>
            <a:pPr marL="285750" indent="-285750" algn="just">
              <a:buFont typeface="Arial" panose="020B0604020202020204" pitchFamily="34" charset="0"/>
              <a:buChar char="•"/>
            </a:pPr>
            <a:r>
              <a:rPr lang="en-GB" sz="1500" dirty="0" err="1" smtClean="0"/>
              <a:t>Andrianov</a:t>
            </a:r>
            <a:r>
              <a:rPr lang="en-GB" sz="1500" dirty="0"/>
              <a:t>, I.V. The pursuit of simplicity: The scientific heritage of Professor Leonid I. </a:t>
            </a:r>
            <a:r>
              <a:rPr lang="en-GB" sz="1500" dirty="0" err="1"/>
              <a:t>Manevitch</a:t>
            </a:r>
            <a:r>
              <a:rPr lang="en-GB" sz="1500" dirty="0"/>
              <a:t>. International Journal of Non-Linear Mechanics 142, 103998, 2022.</a:t>
            </a:r>
          </a:p>
          <a:p>
            <a:pPr marL="285750" indent="-285750" algn="just">
              <a:buFont typeface="Arial" panose="020B0604020202020204" pitchFamily="34" charset="0"/>
              <a:buChar char="•"/>
            </a:pPr>
            <a:endParaRPr lang="en-GB" sz="1000" dirty="0"/>
          </a:p>
          <a:p>
            <a:pPr marL="285750" indent="-285750" algn="just">
              <a:buFont typeface="Arial" panose="020B0604020202020204" pitchFamily="34" charset="0"/>
              <a:buChar char="•"/>
            </a:pPr>
            <a:r>
              <a:rPr lang="ru-RU" sz="1500" dirty="0" err="1"/>
              <a:t>Блехман</a:t>
            </a:r>
            <a:r>
              <a:rPr lang="ru-RU" sz="1500" dirty="0"/>
              <a:t> </a:t>
            </a:r>
            <a:r>
              <a:rPr lang="ru-RU" sz="1500" dirty="0" err="1"/>
              <a:t>И.И</a:t>
            </a:r>
            <a:r>
              <a:rPr lang="ru-RU" sz="1500" dirty="0"/>
              <a:t>., </a:t>
            </a:r>
            <a:r>
              <a:rPr lang="ru-RU" sz="1500" dirty="0" err="1"/>
              <a:t>Мышкис</a:t>
            </a:r>
            <a:r>
              <a:rPr lang="ru-RU" sz="1500" dirty="0"/>
              <a:t> </a:t>
            </a:r>
            <a:r>
              <a:rPr lang="ru-RU" sz="1500" dirty="0" err="1"/>
              <a:t>А.Д</a:t>
            </a:r>
            <a:r>
              <a:rPr lang="ru-RU" sz="1500" dirty="0"/>
              <a:t>., </a:t>
            </a:r>
            <a:r>
              <a:rPr lang="ru-RU" sz="1500" dirty="0" err="1"/>
              <a:t>Пановко</a:t>
            </a:r>
            <a:r>
              <a:rPr lang="ru-RU" sz="1500" dirty="0"/>
              <a:t> </a:t>
            </a:r>
            <a:r>
              <a:rPr lang="ru-RU" sz="1500" dirty="0" err="1"/>
              <a:t>Я.Г</a:t>
            </a:r>
            <a:r>
              <a:rPr lang="ru-RU" sz="1500" dirty="0"/>
              <a:t>. Прикладная математика: Предмет, логика, особенности подходов. С примерами из механики. Изд. 4-е. М.: </a:t>
            </a:r>
            <a:r>
              <a:rPr lang="ru-RU" sz="1500" dirty="0" err="1"/>
              <a:t>ЛКИ</a:t>
            </a:r>
            <a:r>
              <a:rPr lang="ru-RU" sz="1500" dirty="0"/>
              <a:t>, 2007. </a:t>
            </a:r>
          </a:p>
          <a:p>
            <a:pPr marL="285750" indent="-285750" algn="just">
              <a:buFont typeface="Arial" panose="020B0604020202020204" pitchFamily="34" charset="0"/>
              <a:buChar char="•"/>
            </a:pPr>
            <a:endParaRPr lang="ru-RU" sz="1000" dirty="0" smtClean="0"/>
          </a:p>
          <a:p>
            <a:pPr marL="285750" indent="-285750" algn="just">
              <a:buFont typeface="Arial" panose="020B0604020202020204" pitchFamily="34" charset="0"/>
              <a:buChar char="•"/>
            </a:pPr>
            <a:r>
              <a:rPr lang="en-GB" sz="1500" dirty="0" err="1" smtClean="0"/>
              <a:t>Blechman</a:t>
            </a:r>
            <a:r>
              <a:rPr lang="en-GB" sz="1500" dirty="0" smtClean="0"/>
              <a:t> </a:t>
            </a:r>
            <a:r>
              <a:rPr lang="en-GB" sz="1500" dirty="0" err="1"/>
              <a:t>I.I</a:t>
            </a:r>
            <a:r>
              <a:rPr lang="en-GB" sz="1500" dirty="0"/>
              <a:t>., </a:t>
            </a:r>
            <a:r>
              <a:rPr lang="en-GB" sz="1500" dirty="0" err="1"/>
              <a:t>Myskis</a:t>
            </a:r>
            <a:r>
              <a:rPr lang="en-GB" sz="1500" dirty="0"/>
              <a:t> A.D., </a:t>
            </a:r>
            <a:r>
              <a:rPr lang="en-GB" sz="1500" dirty="0" err="1"/>
              <a:t>Panovko</a:t>
            </a:r>
            <a:r>
              <a:rPr lang="en-GB" sz="1500" dirty="0"/>
              <a:t> </a:t>
            </a:r>
            <a:r>
              <a:rPr lang="en-GB" sz="1500" dirty="0" err="1"/>
              <a:t>Ja.G</a:t>
            </a:r>
            <a:r>
              <a:rPr lang="en-GB" sz="1500" dirty="0"/>
              <a:t>. </a:t>
            </a:r>
            <a:r>
              <a:rPr lang="en-GB" sz="1500" dirty="0" err="1"/>
              <a:t>Angewandte</a:t>
            </a:r>
            <a:r>
              <a:rPr lang="en-GB" sz="1500" dirty="0"/>
              <a:t> </a:t>
            </a:r>
            <a:r>
              <a:rPr lang="en-GB" sz="1500" dirty="0" err="1"/>
              <a:t>Mathematik</a:t>
            </a:r>
            <a:r>
              <a:rPr lang="en-GB" sz="1500" dirty="0"/>
              <a:t>: </a:t>
            </a:r>
            <a:r>
              <a:rPr lang="en-GB" sz="1500" dirty="0" err="1"/>
              <a:t>Gegenstand</a:t>
            </a:r>
            <a:r>
              <a:rPr lang="en-GB" sz="1500" dirty="0"/>
              <a:t>, </a:t>
            </a:r>
            <a:r>
              <a:rPr lang="en-GB" sz="1500" dirty="0" err="1"/>
              <a:t>Logik</a:t>
            </a:r>
            <a:r>
              <a:rPr lang="en-GB" sz="1500" dirty="0"/>
              <a:t>, </a:t>
            </a:r>
            <a:r>
              <a:rPr lang="en-GB" sz="1500" dirty="0" err="1"/>
              <a:t>Besonderheit</a:t>
            </a:r>
            <a:r>
              <a:rPr lang="en-GB" sz="1500" dirty="0"/>
              <a:t>. </a:t>
            </a:r>
            <a:r>
              <a:rPr lang="en-GB" sz="1500" dirty="0" err="1"/>
              <a:t>VEB</a:t>
            </a:r>
            <a:r>
              <a:rPr lang="en-GB" sz="1500" dirty="0"/>
              <a:t> </a:t>
            </a:r>
            <a:r>
              <a:rPr lang="en-GB" sz="1500" dirty="0" err="1"/>
              <a:t>Deutscher</a:t>
            </a:r>
            <a:r>
              <a:rPr lang="en-GB" sz="1500" dirty="0"/>
              <a:t> </a:t>
            </a:r>
            <a:r>
              <a:rPr lang="en-GB" sz="1500" dirty="0" err="1"/>
              <a:t>Verlag</a:t>
            </a:r>
            <a:r>
              <a:rPr lang="en-GB" sz="1500" dirty="0"/>
              <a:t>, Berlin, 1984.</a:t>
            </a:r>
          </a:p>
        </p:txBody>
      </p:sp>
      <p:graphicFrame>
        <p:nvGraphicFramePr>
          <p:cNvPr id="3"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44387"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grpSp>
        <p:nvGrpSpPr>
          <p:cNvPr id="4"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5"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smtClean="0"/>
                <a:t>Andrianov</a:t>
              </a:r>
              <a:endParaRPr lang="en-GB" altLang="en-US" sz="1200" dirty="0"/>
            </a:p>
          </p:txBody>
        </p:sp>
        <p:sp>
          <p:nvSpPr>
            <p:cNvPr id="6"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r>
                <a:rPr lang="uk-UA" altLang="en-US" sz="1400" dirty="0" smtClean="0">
                  <a:solidFill>
                    <a:schemeClr val="tx1"/>
                  </a:solidFill>
                </a:rPr>
                <a:t>22</a:t>
              </a:r>
              <a:endParaRPr lang="en-GB" altLang="en-US" dirty="0">
                <a:solidFill>
                  <a:schemeClr val="tx1"/>
                </a:solidFill>
              </a:endParaRPr>
            </a:p>
          </p:txBody>
        </p:sp>
        <p:sp>
          <p:nvSpPr>
            <p:cNvPr id="7"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05389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Simple </a:t>
            </a:r>
            <a:r>
              <a:rPr lang="en-US" sz="2400" b="1" dirty="0">
                <a:solidFill>
                  <a:schemeClr val="accent2"/>
                </a:solidFill>
              </a:rPr>
              <a:t>Example: Beam, String and Small Divisors</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3</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16898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1800" b="1" dirty="0">
                <a:solidFill>
                  <a:schemeClr val="tx1"/>
                </a:solidFill>
              </a:rPr>
              <a:t>Definition (axiomatic, math textbooks)</a:t>
            </a:r>
          </a:p>
          <a:p>
            <a:pPr marL="285750" indent="-285750" algn="l">
              <a:buFont typeface="Arial" panose="020B0604020202020204" pitchFamily="34" charset="0"/>
              <a:buChar char="•"/>
            </a:pPr>
            <a:r>
              <a:rPr lang="en-US" altLang="en-US" sz="1600" dirty="0">
                <a:solidFill>
                  <a:schemeClr val="tx1"/>
                </a:solidFill>
              </a:rPr>
              <a:t>A string </a:t>
            </a:r>
            <a:r>
              <a:rPr lang="en-US" altLang="en-US" sz="1600" dirty="0" smtClean="0">
                <a:solidFill>
                  <a:schemeClr val="tx1"/>
                </a:solidFill>
              </a:rPr>
              <a:t>is </a:t>
            </a:r>
            <a:r>
              <a:rPr lang="en-US" altLang="en-US" sz="1600" dirty="0">
                <a:solidFill>
                  <a:schemeClr val="tx1"/>
                </a:solidFill>
              </a:rPr>
              <a:t>called a flexible elastic thread that does not resist bending, but which provides resistance to stretching.</a:t>
            </a:r>
          </a:p>
          <a:p>
            <a:pPr marL="285750" indent="-285750" algn="l">
              <a:buFont typeface="Arial" panose="020B0604020202020204" pitchFamily="34" charset="0"/>
              <a:buChar char="•"/>
            </a:pPr>
            <a:r>
              <a:rPr lang="en-US" altLang="en-US" sz="1600" dirty="0">
                <a:solidFill>
                  <a:schemeClr val="tx1"/>
                </a:solidFill>
              </a:rPr>
              <a:t>So, </a:t>
            </a:r>
            <a:r>
              <a:rPr lang="en-US" altLang="en-US" sz="1600" dirty="0" smtClean="0">
                <a:solidFill>
                  <a:schemeClr val="tx1"/>
                </a:solidFill>
              </a:rPr>
              <a:t>the bending </a:t>
            </a:r>
            <a:r>
              <a:rPr lang="en-US" altLang="en-US" sz="1600" dirty="0">
                <a:solidFill>
                  <a:schemeClr val="tx1"/>
                </a:solidFill>
              </a:rPr>
              <a:t>rigidity </a:t>
            </a:r>
            <a:r>
              <a:rPr lang="en-US" altLang="en-US" sz="1600" dirty="0" smtClean="0">
                <a:solidFill>
                  <a:schemeClr val="tx1"/>
                </a:solidFill>
              </a:rPr>
              <a:t> </a:t>
            </a:r>
            <a:r>
              <a:rPr lang="en-US" altLang="en-US" sz="1600" i="1" dirty="0" smtClean="0">
                <a:solidFill>
                  <a:schemeClr val="tx1"/>
                </a:solidFill>
              </a:rPr>
              <a:t>EI </a:t>
            </a:r>
            <a:r>
              <a:rPr lang="en-US" altLang="en-US" sz="1600" dirty="0">
                <a:solidFill>
                  <a:schemeClr val="tx1"/>
                </a:solidFill>
              </a:rPr>
              <a:t>= 0.</a:t>
            </a:r>
          </a:p>
          <a:p>
            <a:pPr marL="285750" indent="-285750" algn="l">
              <a:buFont typeface="Arial" panose="020B0604020202020204" pitchFamily="34" charset="0"/>
              <a:buChar char="•"/>
            </a:pPr>
            <a:r>
              <a:rPr lang="en-US" altLang="en-US" sz="1600" dirty="0">
                <a:solidFill>
                  <a:schemeClr val="tx1"/>
                </a:solidFill>
              </a:rPr>
              <a:t>Mathematical model from pure math standpoint for string of rectangular cross-section </a:t>
            </a:r>
            <a:r>
              <a:rPr lang="en-US" altLang="en-US" sz="1600" i="1" dirty="0" smtClean="0">
                <a:solidFill>
                  <a:schemeClr val="tx1"/>
                </a:solidFill>
              </a:rPr>
              <a:t>b x h </a:t>
            </a:r>
            <a:r>
              <a:rPr lang="en-US" altLang="en-US" sz="1600" dirty="0">
                <a:solidFill>
                  <a:schemeClr val="tx1"/>
                </a:solidFill>
              </a:rPr>
              <a:t>and length </a:t>
            </a:r>
            <a:r>
              <a:rPr lang="en-US" altLang="en-US" sz="1600" i="1" dirty="0">
                <a:solidFill>
                  <a:schemeClr val="tx1"/>
                </a:solidFill>
              </a:rPr>
              <a:t>L</a:t>
            </a:r>
          </a:p>
        </p:txBody>
      </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13893"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84" name="Rectangle 62">
            <a:extLst>
              <a:ext uri="{FF2B5EF4-FFF2-40B4-BE49-F238E27FC236}">
                <a16:creationId xmlns:a16="http://schemas.microsoft.com/office/drawing/2014/main" id="{65130136-DA60-4FF0-877E-2C6594C7298C}"/>
              </a:ext>
            </a:extLst>
          </p:cNvPr>
          <p:cNvSpPr>
            <a:spLocks noChangeArrowheads="1"/>
          </p:cNvSpPr>
          <p:nvPr/>
        </p:nvSpPr>
        <p:spPr bwMode="auto">
          <a:xfrm>
            <a:off x="308429" y="363310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091" name="Rectangle 2090">
                <a:extLst>
                  <a:ext uri="{FF2B5EF4-FFF2-40B4-BE49-F238E27FC236}">
                    <a16:creationId xmlns:a16="http://schemas.microsoft.com/office/drawing/2014/main" id="{F7CB9C6D-F160-4ACA-B22C-97ACAA9EFA8C}"/>
                  </a:ext>
                </a:extLst>
              </p:cNvPr>
              <p:cNvSpPr/>
              <p:nvPr/>
            </p:nvSpPr>
            <p:spPr>
              <a:xfrm>
                <a:off x="2286000" y="2802555"/>
                <a:ext cx="4572000" cy="1198277"/>
              </a:xfrm>
              <a:prstGeom prst="rect">
                <a:avLst/>
              </a:prstGeom>
            </p:spPr>
            <p:txBody>
              <a:bodyPr>
                <a:spAutoFit/>
              </a:bodyPr>
              <a:lstStyle/>
              <a:p>
                <a:pPr marL="0" marR="0" algn="ctr">
                  <a:lnSpc>
                    <a:spcPct val="115000"/>
                  </a:lnSpc>
                  <a:spcBef>
                    <a:spcPts val="0"/>
                  </a:spcBef>
                  <a:spcAft>
                    <a:spcPts val="1000"/>
                  </a:spcAft>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𝑇</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𝑥𝑥</m:t>
                        </m:r>
                      </m:sub>
                    </m:sSub>
                    <m:r>
                      <a:rPr lang="de-DE"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i="1">
                        <a:latin typeface="Cambria Math" panose="02040503050406030204" pitchFamily="18" charset="0"/>
                        <a:ea typeface="Calibri" panose="020F0502020204030204" pitchFamily="34" charset="0"/>
                        <a:cs typeface="Times New Roman" panose="02020603050405020304" pitchFamily="18" charset="0"/>
                      </a:rPr>
                      <m:t>𝐹</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𝑡𝑡</m:t>
                        </m:r>
                      </m:sub>
                    </m:sSub>
                    <m:r>
                      <a:rPr lang="de-DE"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𝐹</m:t>
                    </m:r>
                    <m:r>
                      <a:rPr lang="de-DE"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𝑏</m:t>
                    </m:r>
                    <m:r>
                      <a:rPr lang="de-DE" i="1">
                        <a:latin typeface="Cambria Math" panose="02040503050406030204" pitchFamily="18" charset="0"/>
                        <a:ea typeface="Calibri" panose="020F0502020204030204" pitchFamily="34" charset="0"/>
                        <a:cs typeface="Times New Roman" panose="02020603050405020304" pitchFamily="18" charset="0"/>
                      </a:rPr>
                      <m:t>h</m:t>
                    </m:r>
                  </m:oMath>
                </a14:m>
                <a:r>
                  <a:rPr lang="de-DE" dirty="0" smtClean="0">
                    <a:ea typeface="Calibri" panose="020F0502020204030204" pitchFamily="34" charset="0"/>
                    <a:cs typeface="Times New Roman" panose="02020603050405020304" pitchFamily="18" charset="0"/>
                  </a:rPr>
                  <a:t>,                                           </a:t>
                </a:r>
                <a:r>
                  <a:rPr lang="de-DE" dirty="0">
                    <a:ea typeface="Calibri" panose="020F0502020204030204" pitchFamily="34" charset="0"/>
                    <a:cs typeface="Times New Roman" panose="02020603050405020304" pitchFamily="18" charset="0"/>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i="1">
                        <a:latin typeface="Cambria Math" panose="02040503050406030204" pitchFamily="18" charset="0"/>
                        <a:ea typeface="Calibri" panose="020F0502020204030204" pitchFamily="34" charset="0"/>
                        <a:cs typeface="Times New Roman" panose="02020603050405020304" pitchFamily="18" charset="0"/>
                      </a:rPr>
                      <m:t>=0</m:t>
                    </m:r>
                  </m:oMath>
                </a14:m>
                <a:r>
                  <a:rPr lang="de-DE" dirty="0">
                    <a:ea typeface="Calibri" panose="020F0502020204030204" pitchFamily="34" charset="0"/>
                    <a:cs typeface="Times New Roman" panose="02020603050405020304" pitchFamily="18" charset="0"/>
                  </a:rPr>
                  <a:t>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=0,</m:t>
                    </m:r>
                    <m:r>
                      <a:rPr lang="en-US" i="1">
                        <a:latin typeface="Cambria Math" panose="02040503050406030204" pitchFamily="18" charset="0"/>
                        <a:ea typeface="Calibri" panose="020F0502020204030204" pitchFamily="34" charset="0"/>
                        <a:cs typeface="Times New Roman" panose="02020603050405020304" pitchFamily="18" charset="0"/>
                      </a:rPr>
                      <m:t>𝐿</m:t>
                    </m:r>
                  </m:oMath>
                </a14:m>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n-US" dirty="0">
                    <a:ea typeface="Calibri" panose="020F0502020204030204" pitchFamily="34"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𝑓</m:t>
                        </m:r>
                      </m:e>
                      <m:sub>
                        <m:r>
                          <a:rPr lang="en-US" i="1">
                            <a:latin typeface="Cambria Math" panose="02040503050406030204" pitchFamily="18" charset="0"/>
                            <a:ea typeface="Calibri" panose="020F0502020204030204" pitchFamily="34" charset="0"/>
                            <a:cs typeface="Times New Roman" panose="02020603050405020304" pitchFamily="18" charset="0"/>
                          </a:rPr>
                          <m:t>1</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𝑥</m:t>
                        </m:r>
                      </m:sub>
                    </m:sSub>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𝑓</m:t>
                        </m:r>
                      </m:e>
                      <m:sub>
                        <m:r>
                          <a:rPr lang="en-US" i="1">
                            <a:latin typeface="Cambria Math" panose="02040503050406030204" pitchFamily="18" charset="0"/>
                            <a:ea typeface="Calibri" panose="020F0502020204030204" pitchFamily="34" charset="0"/>
                            <a:cs typeface="Times New Roman" panose="02020603050405020304" pitchFamily="18" charset="0"/>
                          </a:rPr>
                          <m:t>2</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m:t>
                    </m:r>
                  </m:oMath>
                </a14:m>
                <a:r>
                  <a:rPr lang="en-US" dirty="0">
                    <a:ea typeface="Calibri" panose="020F0502020204030204" pitchFamily="34" charset="0"/>
                    <a:cs typeface="Times New Roman" panose="02020603050405020304" pitchFamily="18" charset="0"/>
                  </a:rPr>
                  <a:t>   </a:t>
                </a:r>
                <a:r>
                  <a:rPr lang="de-DE" dirty="0">
                    <a:ea typeface="Calibri" panose="020F0502020204030204" pitchFamily="34" charset="0"/>
                    <a:cs typeface="Times New Roman" panose="02020603050405020304" pitchFamily="18" charset="0"/>
                  </a:rPr>
                  <a:t>at</a:t>
                </a:r>
                <a:r>
                  <a:rPr lang="en-US" dirty="0">
                    <a:ea typeface="Calibri" panose="020F0502020204030204" pitchFamily="34" charset="0"/>
                    <a:cs typeface="Times New Roman" panose="02020603050405020304" pitchFamily="18" charset="0"/>
                  </a:rPr>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𝑡</m:t>
                    </m:r>
                    <m:r>
                      <a:rPr lang="en-US" i="1">
                        <a:latin typeface="Cambria Math" panose="02040503050406030204" pitchFamily="18" charset="0"/>
                        <a:ea typeface="Calibri" panose="020F0502020204030204" pitchFamily="34" charset="0"/>
                        <a:cs typeface="Times New Roman" panose="02020603050405020304" pitchFamily="18" charset="0"/>
                      </a:rPr>
                      <m:t>=0</m:t>
                    </m:r>
                  </m:oMath>
                </a14:m>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91" name="Rectangle 2090">
                <a:extLst>
                  <a:ext uri="{FF2B5EF4-FFF2-40B4-BE49-F238E27FC236}">
                    <a16:creationId xmlns:a16="http://schemas.microsoft.com/office/drawing/2014/main" id="{F7CB9C6D-F160-4ACA-B22C-97ACAA9EFA8C}"/>
                  </a:ext>
                </a:extLst>
              </p:cNvPr>
              <p:cNvSpPr>
                <a:spLocks noRot="1" noChangeAspect="1" noMove="1" noResize="1" noEditPoints="1" noAdjustHandles="1" noChangeArrowheads="1" noChangeShapeType="1" noTextEdit="1"/>
              </p:cNvSpPr>
              <p:nvPr/>
            </p:nvSpPr>
            <p:spPr>
              <a:xfrm>
                <a:off x="2286000" y="2802555"/>
                <a:ext cx="4572000" cy="1198277"/>
              </a:xfrm>
              <a:prstGeom prst="rect">
                <a:avLst/>
              </a:prstGeom>
              <a:blipFill>
                <a:blip r:embed="rId6"/>
                <a:stretch>
                  <a:fillRect r="-533" b="-408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92" name="Rectangle 2091">
                <a:extLst>
                  <a:ext uri="{FF2B5EF4-FFF2-40B4-BE49-F238E27FC236}">
                    <a16:creationId xmlns:a16="http://schemas.microsoft.com/office/drawing/2014/main" id="{5B66A904-EA53-4B92-863F-C23BBCFDCD88}"/>
                  </a:ext>
                </a:extLst>
              </p:cNvPr>
              <p:cNvSpPr/>
              <p:nvPr/>
            </p:nvSpPr>
            <p:spPr>
              <a:xfrm>
                <a:off x="470807" y="4001637"/>
                <a:ext cx="8323943" cy="1646285"/>
              </a:xfrm>
              <a:prstGeom prst="rect">
                <a:avLst/>
              </a:prstGeom>
            </p:spPr>
            <p:txBody>
              <a:bodyPr wrap="square">
                <a:spAutoFit/>
              </a:bodyPr>
              <a:lstStyle/>
              <a:p>
                <a:pPr marL="285750" marR="0" indent="-285750" algn="l">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 </a:t>
                </a:r>
                <a:r>
                  <a:rPr lang="de-DE" dirty="0">
                    <a:ea typeface="Calibri" panose="020F0502020204030204" pitchFamily="34" charset="0"/>
                    <a:cs typeface="Times New Roman" panose="02020603050405020304" pitchFamily="18" charset="0"/>
                  </a:rPr>
                  <a:t>Solution </a:t>
                </a:r>
                <a:r>
                  <a:rPr lang="en-US" dirty="0">
                    <a:ea typeface="Calibri" panose="020F0502020204030204" pitchFamily="34" charset="0"/>
                    <a:cs typeface="Times New Roman" panose="02020603050405020304" pitchFamily="18" charset="0"/>
                  </a:rPr>
                  <a:t>of</a:t>
                </a:r>
                <a:r>
                  <a:rPr lang="de-DE" dirty="0">
                    <a:ea typeface="Calibri" panose="020F0502020204030204" pitchFamily="34" charset="0"/>
                    <a:cs typeface="Times New Roman" panose="02020603050405020304" pitchFamily="18" charset="0"/>
                  </a:rPr>
                  <a:t> BVP (1)-(3)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r>
                      <a:rPr lang="de-DE" i="1">
                        <a:latin typeface="Cambria Math" panose="02040503050406030204" pitchFamily="18" charset="0"/>
                        <a:ea typeface="Calibri" panose="020F0502020204030204" pitchFamily="34" charset="0"/>
                        <a:cs typeface="Times New Roman" panose="02020603050405020304" pitchFamily="18" charset="0"/>
                      </a:rPr>
                      <m:t>=</m:t>
                    </m:r>
                    <m:nary>
                      <m:naryPr>
                        <m:chr m:val="∑"/>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i="1">
                            <a:latin typeface="Cambria Math" panose="02040503050406030204" pitchFamily="18" charset="0"/>
                            <a:ea typeface="Calibri" panose="020F0502020204030204" pitchFamily="34" charset="0"/>
                            <a:cs typeface="Times New Roman" panose="02020603050405020304" pitchFamily="18" charset="0"/>
                          </a:rPr>
                          <m:t>𝑗</m:t>
                        </m:r>
                        <m:r>
                          <a:rPr lang="de-DE" i="1">
                            <a:latin typeface="Cambria Math" panose="02040503050406030204" pitchFamily="18" charset="0"/>
                            <a:ea typeface="Calibri" panose="020F0502020204030204" pitchFamily="34" charset="0"/>
                            <a:cs typeface="Times New Roman" panose="02020603050405020304" pitchFamily="18" charset="0"/>
                          </a:rPr>
                          <m:t>=1</m:t>
                        </m:r>
                      </m:sub>
                      <m:sup>
                        <m:r>
                          <a:rPr lang="de-DE" i="1">
                            <a:latin typeface="Cambria Math" panose="02040503050406030204" pitchFamily="18" charset="0"/>
                            <a:ea typeface="Calibri" panose="020F0502020204030204" pitchFamily="34" charset="0"/>
                            <a:cs typeface="Times New Roman" panose="02020603050405020304" pitchFamily="18" charset="0"/>
                          </a:rPr>
                          <m:t>∞</m:t>
                        </m:r>
                      </m:sup>
                      <m:e>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i="1">
                                <a:latin typeface="Cambria Math" panose="02040503050406030204" pitchFamily="18" charset="0"/>
                                <a:ea typeface="Calibri" panose="020F0502020204030204" pitchFamily="34" charset="0"/>
                                <a:cs typeface="Times New Roman" panose="02020603050405020304" pitchFamily="18" charset="0"/>
                              </a:rPr>
                              <m:t>𝑠𝑖𝑛</m:t>
                            </m:r>
                          </m:fName>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𝑥</m:t>
                                </m:r>
                              </m:num>
                              <m:den>
                                <m:r>
                                  <a:rPr lang="en-US" i="1">
                                    <a:latin typeface="Cambria Math" panose="02040503050406030204" pitchFamily="18" charset="0"/>
                                    <a:ea typeface="Calibri" panose="020F0502020204030204" pitchFamily="34" charset="0"/>
                                    <a:cs typeface="Times New Roman" panose="02020603050405020304" pitchFamily="18" charset="0"/>
                                  </a:rPr>
                                  <m:t>𝐿</m:t>
                                </m:r>
                              </m:den>
                            </m:f>
                          </m:e>
                        </m:func>
                      </m:e>
                    </m:nary>
                    <m:r>
                      <a:rPr lang="de-DE"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de-DE"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𝑗</m:t>
                        </m:r>
                      </m:sub>
                    </m:sSub>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i="1">
                            <a:latin typeface="Cambria Math" panose="02040503050406030204" pitchFamily="18" charset="0"/>
                            <a:ea typeface="Calibri" panose="020F0502020204030204" pitchFamily="34" charset="0"/>
                            <a:cs typeface="Times New Roman" panose="02020603050405020304" pitchFamily="18" charset="0"/>
                          </a:rPr>
                          <m:t>𝑐𝑜𝑠</m:t>
                        </m:r>
                      </m:fName>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e>
                    </m:func>
                    <m:r>
                      <a:rPr lang="en-US" i="1">
                        <a:latin typeface="Cambria Math" panose="02040503050406030204" pitchFamily="18" charset="0"/>
                        <a:ea typeface="Calibri" panose="020F0502020204030204" pitchFamily="34" charset="0"/>
                        <a:cs typeface="Times New Roman" panose="02020603050405020304" pitchFamily="18" charset="0"/>
                      </a:rPr>
                      <m:t>𝑡</m:t>
                    </m:r>
                    <m:r>
                      <a:rPr lang="de-DE"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de-DE"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sub>
                    </m:sSub>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i="1">
                            <a:latin typeface="Cambria Math" panose="02040503050406030204" pitchFamily="18" charset="0"/>
                            <a:ea typeface="Calibri" panose="020F0502020204030204" pitchFamily="34" charset="0"/>
                            <a:cs typeface="Times New Roman" panose="02020603050405020304" pitchFamily="18" charset="0"/>
                          </a:rPr>
                          <m:t>𝑠𝑖𝑛</m:t>
                        </m:r>
                      </m:fName>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e>
                    </m:func>
                    <m:r>
                      <a:rPr lang="en-US" i="1">
                        <a:latin typeface="Cambria Math" panose="02040503050406030204" pitchFamily="18" charset="0"/>
                        <a:ea typeface="Calibri" panose="020F0502020204030204" pitchFamily="34" charset="0"/>
                        <a:cs typeface="Times New Roman" panose="02020603050405020304" pitchFamily="18" charset="0"/>
                      </a:rPr>
                      <m:t>𝑡</m:t>
                    </m:r>
                    <m:r>
                      <a:rPr lang="de-DE"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r>
                      <a:rPr lang="de-DE"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𝑇</m:t>
                            </m:r>
                          </m:num>
                          <m:den>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i="1">
                                <a:latin typeface="Cambria Math" panose="02040503050406030204" pitchFamily="18" charset="0"/>
                                <a:ea typeface="Calibri" panose="020F0502020204030204" pitchFamily="34" charset="0"/>
                                <a:cs typeface="Times New Roman" panose="02020603050405020304" pitchFamily="18" charset="0"/>
                              </a:rPr>
                              <m:t>𝐹</m:t>
                            </m:r>
                          </m:den>
                        </m:f>
                      </m:e>
                    </m:rad>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𝜋</m:t>
                        </m:r>
                      </m:num>
                      <m:den>
                        <m:r>
                          <a:rPr lang="en-US" i="1">
                            <a:latin typeface="Cambria Math" panose="02040503050406030204" pitchFamily="18" charset="0"/>
                            <a:ea typeface="Calibri" panose="020F0502020204030204" pitchFamily="34" charset="0"/>
                            <a:cs typeface="Times New Roman" panose="02020603050405020304" pitchFamily="18" charset="0"/>
                          </a:rPr>
                          <m:t>𝐿</m:t>
                        </m:r>
                      </m:den>
                    </m:f>
                  </m:oMath>
                </a14:m>
                <a:r>
                  <a:rPr lang="de-DE" dirty="0">
                    <a:ea typeface="Calibri" panose="020F0502020204030204" pitchFamily="34" charset="0"/>
                    <a:cs typeface="Times New Roman" panose="02020603050405020304" pitchFamily="18" charset="0"/>
                  </a:rPr>
                  <a:t>,   (4)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0"/>
                  </a:spcAft>
                </a:pPr>
                <a:r>
                  <a:rPr lang="en-US" dirty="0">
                    <a:ea typeface="Calibri" panose="020F0502020204030204" pitchFamily="34" charset="0"/>
                    <a:cs typeface="Times New Roman" panose="02020603050405020304" pitchFamily="18" charset="0"/>
                  </a:rPr>
                  <a:t>constants</a:t>
                </a:r>
                <a:r>
                  <a:rPr lang="de-DE"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are</a:t>
                </a:r>
                <a:r>
                  <a:rPr lang="de-DE" dirty="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determined after the expansion of the right-hand sides of the initial conditions (3) </a:t>
                </a:r>
                <a:r>
                  <a:rPr lang="en-US" dirty="0" smtClean="0">
                    <a:ea typeface="Calibri" panose="020F0502020204030204" pitchFamily="34" charset="0"/>
                    <a:cs typeface="Times New Roman" panose="02020603050405020304" pitchFamily="18" charset="0"/>
                  </a:rPr>
                  <a:t>to </a:t>
                </a:r>
                <a:r>
                  <a:rPr lang="en-US" dirty="0">
                    <a:ea typeface="Calibri" panose="020F0502020204030204" pitchFamily="34" charset="0"/>
                    <a:cs typeface="Times New Roman" panose="02020603050405020304" pitchFamily="18" charset="0"/>
                  </a:rPr>
                  <a:t>the Fourier series</a:t>
                </a:r>
                <a:r>
                  <a:rPr lang="de-DE" dirty="0">
                    <a:ea typeface="Calibri" panose="020F0502020204030204" pitchFamily="34" charset="0"/>
                    <a:cs typeface="Times New Roman" panose="02020603050405020304" pitchFamily="18" charset="0"/>
                  </a:rPr>
                  <a:t>.</a:t>
                </a:r>
                <a:endParaRPr lang="en-US" dirty="0"/>
              </a:p>
            </p:txBody>
          </p:sp>
        </mc:Choice>
        <mc:Fallback xmlns="">
          <p:sp>
            <p:nvSpPr>
              <p:cNvPr id="2092" name="Rectangle 2091">
                <a:extLst>
                  <a:ext uri="{FF2B5EF4-FFF2-40B4-BE49-F238E27FC236}">
                    <a16:creationId xmlns:a16="http://schemas.microsoft.com/office/drawing/2014/main" id="{5B66A904-EA53-4B92-863F-C23BBCFDCD88}"/>
                  </a:ext>
                </a:extLst>
              </p:cNvPr>
              <p:cNvSpPr>
                <a:spLocks noRot="1" noChangeAspect="1" noMove="1" noResize="1" noEditPoints="1" noAdjustHandles="1" noChangeArrowheads="1" noChangeShapeType="1" noTextEdit="1"/>
              </p:cNvSpPr>
              <p:nvPr/>
            </p:nvSpPr>
            <p:spPr>
              <a:xfrm>
                <a:off x="470807" y="4001637"/>
                <a:ext cx="8323943" cy="1646285"/>
              </a:xfrm>
              <a:prstGeom prst="rect">
                <a:avLst/>
              </a:prstGeom>
              <a:blipFill>
                <a:blip r:embed="rId7"/>
                <a:stretch>
                  <a:fillRect l="-366" b="-2593"/>
                </a:stretch>
              </a:blipFill>
            </p:spPr>
            <p:txBody>
              <a:bodyPr/>
              <a:lstStyle/>
              <a:p>
                <a:r>
                  <a:rPr lang="ru-RU">
                    <a:noFill/>
                  </a:rPr>
                  <a:t> </a:t>
                </a:r>
              </a:p>
            </p:txBody>
          </p:sp>
        </mc:Fallback>
      </mc:AlternateContent>
    </p:spTree>
    <p:extLst>
      <p:ext uri="{BB962C8B-B14F-4D97-AF65-F5344CB8AC3E}">
        <p14:creationId xmlns:p14="http://schemas.microsoft.com/office/powerpoint/2010/main" val="233119122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 Simple Example (2)</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4</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9511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altLang="en-US" sz="1800" b="1" dirty="0">
                <a:solidFill>
                  <a:schemeClr val="tx1"/>
                </a:solidFill>
              </a:rPr>
              <a:t>Definition (asymptotic, physical or mechanical textbooks)</a:t>
            </a:r>
            <a:endParaRPr lang="en-US" altLang="en-US" sz="1600" dirty="0">
              <a:solidFill>
                <a:schemeClr val="tx1"/>
              </a:solidFill>
            </a:endParaRPr>
          </a:p>
          <a:p>
            <a:pPr marL="285750" indent="-285750" algn="l">
              <a:buFont typeface="Arial" panose="020B0604020202020204" pitchFamily="34" charset="0"/>
              <a:buChar char="•"/>
            </a:pPr>
            <a:endParaRPr lang="en-US" altLang="en-US" sz="1600" dirty="0">
              <a:solidFill>
                <a:schemeClr val="tx1"/>
              </a:solidFill>
            </a:endParaRPr>
          </a:p>
          <a:p>
            <a:pPr marL="285750" indent="-285750" algn="l">
              <a:buFont typeface="Arial" panose="020B0604020202020204" pitchFamily="34" charset="0"/>
              <a:buChar char="•"/>
            </a:pPr>
            <a:endParaRPr lang="en-US" altLang="en-US" sz="1600" dirty="0">
              <a:solidFill>
                <a:schemeClr val="tx1"/>
              </a:solidFill>
            </a:endParaRPr>
          </a:p>
        </p:txBody>
      </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15873"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ADD0BA2-9747-4EE0-B9C7-786675DE94AA}"/>
                  </a:ext>
                </a:extLst>
              </p:cNvPr>
              <p:cNvSpPr/>
              <p:nvPr/>
            </p:nvSpPr>
            <p:spPr>
              <a:xfrm>
                <a:off x="358775" y="1631228"/>
                <a:ext cx="8445500" cy="4748992"/>
              </a:xfrm>
              <a:prstGeom prst="rect">
                <a:avLst/>
              </a:prstGeom>
            </p:spPr>
            <p:txBody>
              <a:bodyPr wrap="square">
                <a:spAutoFit/>
              </a:bodyPr>
              <a:lstStyle/>
              <a:p>
                <a:pPr marL="285750" indent="-285750" algn="l">
                  <a:lnSpc>
                    <a:spcPct val="115000"/>
                  </a:lnSpc>
                  <a:spcBef>
                    <a:spcPts val="0"/>
                  </a:spcBef>
                  <a:spcAft>
                    <a:spcPts val="0"/>
                  </a:spcAft>
                  <a:buFont typeface="Arial" panose="020B0604020202020204" pitchFamily="34" charset="0"/>
                  <a:buChar char="•"/>
                </a:pPr>
                <a:r>
                  <a:rPr lang="en-US" altLang="en-US" dirty="0" smtClean="0"/>
                  <a:t>The string is called </a:t>
                </a:r>
                <a:r>
                  <a:rPr lang="en-US" altLang="en-US" dirty="0"/>
                  <a:t>a thin, tightly stretched elastic thread, while the tension is so great, </a:t>
                </a:r>
                <a:r>
                  <a:rPr lang="en-US" altLang="en-US" dirty="0" smtClean="0"/>
                  <a:t>that </a:t>
                </a:r>
                <a:r>
                  <a:rPr lang="en-US" altLang="en-US" dirty="0"/>
                  <a:t>bending resistance can be neglected</a:t>
                </a:r>
              </a:p>
              <a:p>
                <a:pPr marL="0" marR="0" algn="ctr">
                  <a:lnSpc>
                    <a:spcPct val="115000"/>
                  </a:lnSpc>
                  <a:spcBef>
                    <a:spcPts val="0"/>
                  </a:spcBef>
                  <a:spcAft>
                    <a:spcPts val="0"/>
                  </a:spcAft>
                </a:pP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𝜀</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𝐸𝐼</m:t>
                        </m:r>
                      </m:num>
                      <m:den>
                        <m:r>
                          <a:rPr lang="en-US" i="1">
                            <a:latin typeface="Cambria Math" panose="02040503050406030204" pitchFamily="18" charset="0"/>
                            <a:ea typeface="Calibri" panose="020F0502020204030204" pitchFamily="34" charset="0"/>
                            <a:cs typeface="Times New Roman" panose="02020603050405020304" pitchFamily="18" charset="0"/>
                          </a:rPr>
                          <m:t>𝑇</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𝐿</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den>
                    </m:f>
                    <m:r>
                      <a:rPr lang="en-US" i="1">
                        <a:latin typeface="Cambria Math" panose="02040503050406030204" pitchFamily="18" charset="0"/>
                        <a:ea typeface="Calibri" panose="020F0502020204030204" pitchFamily="34" charset="0"/>
                        <a:cs typeface="Times New Roman" panose="02020603050405020304" pitchFamily="18" charset="0"/>
                      </a:rPr>
                      <m:t>&lt;&lt;1</m:t>
                    </m:r>
                  </m:oMath>
                </a14:m>
                <a:r>
                  <a:rPr lang="en-US" dirty="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The equation of string vibrations taking into account the bending stiffness can be written 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𝐸𝐼</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𝑥𝑥𝑥𝑥</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𝑇</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𝑥𝑥</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i="1">
                        <a:latin typeface="Cambria Math" panose="02040503050406030204" pitchFamily="18" charset="0"/>
                        <a:ea typeface="Calibri" panose="020F0502020204030204" pitchFamily="34" charset="0"/>
                        <a:cs typeface="Times New Roman" panose="02020603050405020304" pitchFamily="18" charset="0"/>
                      </a:rPr>
                      <m:t>𝐹</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𝑡𝑡</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𝐼</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𝑏</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h</m:t>
                        </m:r>
                      </m:e>
                      <m:sup>
                        <m:r>
                          <a:rPr lang="en-US" i="1">
                            <a:latin typeface="Cambria Math" panose="02040503050406030204" pitchFamily="18" charset="0"/>
                            <a:ea typeface="Calibri" panose="020F0502020204030204" pitchFamily="34" charset="0"/>
                            <a:cs typeface="Times New Roman" panose="02020603050405020304" pitchFamily="18" charset="0"/>
                          </a:rPr>
                          <m:t>3</m:t>
                        </m:r>
                      </m:sup>
                    </m:sSup>
                    <m:r>
                      <a:rPr lang="en-US" i="1">
                        <a:latin typeface="Cambria Math" panose="02040503050406030204" pitchFamily="18" charset="0"/>
                        <a:ea typeface="Calibri" panose="020F0502020204030204" pitchFamily="34" charset="0"/>
                        <a:cs typeface="Times New Roman" panose="02020603050405020304" pitchFamily="18" charset="0"/>
                      </a:rPr>
                      <m:t>/12</m:t>
                    </m:r>
                  </m:oMath>
                </a14:m>
                <a:r>
                  <a:rPr lang="en-US" dirty="0" smtClean="0">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Without loss of generality, we accept the stretched beam is simply supported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𝑥𝑥</m:t>
                        </m:r>
                      </m:sub>
                    </m:sSub>
                    <m:r>
                      <a:rPr lang="en-US" i="1">
                        <a:latin typeface="Cambria Math" panose="02040503050406030204" pitchFamily="18" charset="0"/>
                        <a:ea typeface="Calibri" panose="020F0502020204030204" pitchFamily="34" charset="0"/>
                        <a:cs typeface="Times New Roman" panose="02020603050405020304" pitchFamily="18" charset="0"/>
                      </a:rPr>
                      <m:t>=0</m:t>
                    </m:r>
                  </m:oMath>
                </a14:m>
                <a:r>
                  <a:rPr lang="en-US" dirty="0">
                    <a:ea typeface="Calibri" panose="020F0502020204030204" pitchFamily="34" charset="0"/>
                    <a:cs typeface="Times New Roman" panose="02020603050405020304" pitchFamily="18" charset="0"/>
                  </a:rPr>
                  <a:t>   at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𝑥</m:t>
                    </m:r>
                    <m:r>
                      <a:rPr lang="en-US" i="1">
                        <a:latin typeface="Cambria Math" panose="02040503050406030204" pitchFamily="18" charset="0"/>
                        <a:ea typeface="Calibri" panose="020F0502020204030204" pitchFamily="34" charset="0"/>
                        <a:cs typeface="Times New Roman" panose="02020603050405020304" pitchFamily="18" charset="0"/>
                      </a:rPr>
                      <m:t>=0,</m:t>
                    </m:r>
                    <m:r>
                      <a:rPr lang="en-US" i="1">
                        <a:latin typeface="Cambria Math" panose="02040503050406030204" pitchFamily="18" charset="0"/>
                        <a:ea typeface="Calibri" panose="020F0502020204030204" pitchFamily="34" charset="0"/>
                        <a:cs typeface="Times New Roman" panose="02020603050405020304" pitchFamily="18" charset="0"/>
                      </a:rPr>
                      <m:t>𝐿</m:t>
                    </m:r>
                  </m:oMath>
                </a14:m>
                <a:r>
                  <a:rPr lang="en-US" dirty="0" smtClean="0">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If the solution is searched in the form of series, a new parameter appears, which must be compared with parameter </a:t>
                </a:r>
                <a14:m>
                  <m:oMath xmlns:m="http://schemas.openxmlformats.org/officeDocument/2006/math">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𝜀</m:t>
                        </m:r>
                      </m:e>
                      <m:sup>
                        <m:r>
                          <a:rPr lang="en-US" i="1">
                            <a:latin typeface="Cambria Math" panose="02040503050406030204" pitchFamily="18" charset="0"/>
                            <a:ea typeface="Calibri" panose="020F0502020204030204" pitchFamily="34" charset="0"/>
                            <a:cs typeface="Times New Roman" panose="02020603050405020304" pitchFamily="18" charset="0"/>
                          </a:rPr>
                          <m:t>−1</m:t>
                        </m:r>
                      </m:sup>
                    </m:sSup>
                    <m:r>
                      <a:rPr lang="en-US"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i="1">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𝑇</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𝐿</m:t>
                                </m:r>
                              </m:e>
                              <m:sup>
                                <m:r>
                                  <a:rPr lang="en-US" i="1">
                                    <a:latin typeface="Cambria Math" panose="02040503050406030204" pitchFamily="18" charset="0"/>
                                    <a:ea typeface="Calibri" panose="020F0502020204030204" pitchFamily="34" charset="0"/>
                                    <a:cs typeface="Times New Roman" panose="02020603050405020304" pitchFamily="18" charset="0"/>
                                  </a:rPr>
                                  <m:t>2</m:t>
                                </m:r>
                              </m:sup>
                            </m:sSup>
                          </m:num>
                          <m:den>
                            <m:r>
                              <a:rPr lang="en-US" i="1">
                                <a:latin typeface="Cambria Math" panose="02040503050406030204" pitchFamily="18" charset="0"/>
                                <a:ea typeface="Calibri" panose="020F0502020204030204" pitchFamily="34" charset="0"/>
                                <a:cs typeface="Times New Roman" panose="02020603050405020304" pitchFamily="18" charset="0"/>
                              </a:rPr>
                              <m:t>𝐸𝐼</m:t>
                            </m:r>
                          </m:den>
                        </m:f>
                      </m:e>
                    </m:rad>
                  </m:oMath>
                </a14:m>
                <a:r>
                  <a:rPr lang="en-US" dirty="0" smtClean="0">
                    <a:ea typeface="Calibri" panose="020F0502020204030204" pitchFamily="34" charset="0"/>
                    <a:cs typeface="Times New Roman" panose="02020603050405020304" pitchFamily="18" charset="0"/>
                  </a:rPr>
                  <a:t>, namely, number of terms in truncated series.</a:t>
                </a:r>
                <a:endParaRPr lang="en-US" dirty="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For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&lt;&lt;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𝜀</m:t>
                        </m:r>
                      </m:e>
                      <m:sup>
                        <m:r>
                          <a:rPr lang="en-US" i="1">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the </a:t>
                </a:r>
                <a:r>
                  <a:rPr lang="en-US" b="1" dirty="0" smtClean="0">
                    <a:ea typeface="Calibri" panose="020F0502020204030204" pitchFamily="34" charset="0"/>
                    <a:cs typeface="Times New Roman" panose="02020603050405020304" pitchFamily="18" charset="0"/>
                  </a:rPr>
                  <a:t>string </a:t>
                </a:r>
                <a:r>
                  <a:rPr lang="en-US" b="1" dirty="0">
                    <a:ea typeface="Calibri" panose="020F0502020204030204" pitchFamily="34" charset="0"/>
                    <a:cs typeface="Times New Roman" panose="02020603050405020304" pitchFamily="18" charset="0"/>
                  </a:rPr>
                  <a:t>model</a:t>
                </a:r>
                <a:r>
                  <a:rPr lang="en-US" dirty="0">
                    <a:ea typeface="Calibri" panose="020F0502020204030204" pitchFamily="34" charset="0"/>
                    <a:cs typeface="Times New Roman" panose="02020603050405020304" pitchFamily="18" charset="0"/>
                  </a:rPr>
                  <a:t> can (1) be used, then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𝑢</m:t>
                    </m:r>
                    <m:r>
                      <a:rPr lang="en-US" i="1">
                        <a:latin typeface="Cambria Math" panose="02040503050406030204" pitchFamily="18" charset="0"/>
                        <a:ea typeface="Calibri" panose="020F0502020204030204" pitchFamily="34" charset="0"/>
                        <a:cs typeface="Times New Roman" panose="02020603050405020304" pitchFamily="18" charset="0"/>
                      </a:rPr>
                      <m:t>≈</m:t>
                    </m:r>
                    <m:nary>
                      <m:naryPr>
                        <m:chr m:val="∑"/>
                        <m:ctrlPr>
                          <a:rPr lang="en-US" i="1">
                            <a:latin typeface="Cambria Math" panose="02040503050406030204" pitchFamily="18" charset="0"/>
                            <a:ea typeface="Calibri" panose="020F0502020204030204" pitchFamily="34" charset="0"/>
                            <a:cs typeface="Times New Roman" panose="02020603050405020304" pitchFamily="18" charset="0"/>
                          </a:rPr>
                        </m:ctrlPr>
                      </m:naryPr>
                      <m:sub>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=1</m:t>
                        </m:r>
                      </m:sub>
                      <m:sup>
                        <m:r>
                          <a:rPr lang="en-US" i="1">
                            <a:latin typeface="Cambria Math" panose="02040503050406030204" pitchFamily="18" charset="0"/>
                            <a:ea typeface="Calibri" panose="020F0502020204030204" pitchFamily="34" charset="0"/>
                            <a:cs typeface="Times New Roman" panose="02020603050405020304" pitchFamily="18" charset="0"/>
                          </a:rPr>
                          <m:t>𝑁</m:t>
                        </m:r>
                      </m:sup>
                      <m:e>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i="1">
                                <a:latin typeface="Cambria Math" panose="02040503050406030204" pitchFamily="18" charset="0"/>
                                <a:ea typeface="Calibri" panose="020F0502020204030204" pitchFamily="34" charset="0"/>
                                <a:cs typeface="Times New Roman" panose="02020603050405020304" pitchFamily="18" charset="0"/>
                              </a:rPr>
                              <m:t>𝑠𝑖𝑛</m:t>
                            </m:r>
                          </m:fName>
                          <m:e>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𝜋</m:t>
                                </m:r>
                                <m:r>
                                  <a:rPr lang="en-US" i="1">
                                    <a:latin typeface="Cambria Math" panose="02040503050406030204" pitchFamily="18" charset="0"/>
                                    <a:ea typeface="Calibri" panose="020F0502020204030204" pitchFamily="34" charset="0"/>
                                    <a:cs typeface="Times New Roman" panose="02020603050405020304" pitchFamily="18" charset="0"/>
                                  </a:rPr>
                                  <m:t>𝑥</m:t>
                                </m:r>
                              </m:num>
                              <m:den>
                                <m:r>
                                  <a:rPr lang="en-US" i="1">
                                    <a:latin typeface="Cambria Math" panose="02040503050406030204" pitchFamily="18" charset="0"/>
                                    <a:ea typeface="Calibri" panose="020F0502020204030204" pitchFamily="34" charset="0"/>
                                    <a:cs typeface="Times New Roman" panose="02020603050405020304" pitchFamily="18" charset="0"/>
                                  </a:rPr>
                                  <m:t>𝐿</m:t>
                                </m:r>
                              </m:den>
                            </m:f>
                          </m:e>
                        </m:func>
                      </m:e>
                    </m:nary>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en-US" i="1">
                            <a:latin typeface="Cambria Math" panose="02040503050406030204" pitchFamily="18" charset="0"/>
                            <a:ea typeface="Calibri" panose="020F0502020204030204" pitchFamily="34" charset="0"/>
                            <a:cs typeface="Times New Roman" panose="02020603050405020304" pitchFamily="18" charset="0"/>
                          </a:rPr>
                          <m:t>1</m:t>
                        </m:r>
                        <m:r>
                          <a:rPr lang="en-US" i="1">
                            <a:latin typeface="Cambria Math" panose="02040503050406030204" pitchFamily="18" charset="0"/>
                            <a:ea typeface="Calibri" panose="020F0502020204030204" pitchFamily="34" charset="0"/>
                            <a:cs typeface="Times New Roman" panose="02020603050405020304" pitchFamily="18" charset="0"/>
                          </a:rPr>
                          <m:t>𝑗</m:t>
                        </m:r>
                      </m:sub>
                    </m:sSub>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i="1">
                            <a:latin typeface="Cambria Math" panose="02040503050406030204" pitchFamily="18" charset="0"/>
                            <a:ea typeface="Calibri" panose="020F0502020204030204" pitchFamily="34" charset="0"/>
                            <a:cs typeface="Times New Roman" panose="02020603050405020304" pitchFamily="18" charset="0"/>
                          </a:rPr>
                          <m:t>𝑐𝑜𝑠</m:t>
                        </m:r>
                      </m:fName>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e>
                    </m:func>
                    <m:r>
                      <a:rPr lang="en-US" i="1">
                        <a:latin typeface="Cambria Math" panose="02040503050406030204" pitchFamily="18" charset="0"/>
                        <a:ea typeface="Calibri" panose="020F0502020204030204" pitchFamily="34" charset="0"/>
                        <a:cs typeface="Times New Roman" panose="02020603050405020304" pitchFamily="18" charset="0"/>
                      </a:rPr>
                      <m:t>𝑡</m:t>
                    </m:r>
                    <m:r>
                      <a:rPr lang="en-US" i="1">
                        <a:latin typeface="Cambria Math" panose="02040503050406030204" pitchFamily="18" charset="0"/>
                        <a:ea typeface="Calibri" panose="020F0502020204030204" pitchFamily="34" charset="0"/>
                        <a:cs typeface="Times New Roman" panose="02020603050405020304" pitchFamily="18" charset="0"/>
                      </a:rPr>
                      <m:t>+</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𝐶</m:t>
                        </m:r>
                      </m:e>
                      <m:sub>
                        <m:r>
                          <a:rPr lang="en-US" i="1">
                            <a:latin typeface="Cambria Math" panose="02040503050406030204" pitchFamily="18" charset="0"/>
                            <a:ea typeface="Calibri" panose="020F0502020204030204" pitchFamily="34" charset="0"/>
                            <a:cs typeface="Times New Roman" panose="02020603050405020304" pitchFamily="18" charset="0"/>
                          </a:rPr>
                          <m:t>2</m:t>
                        </m:r>
                        <m:r>
                          <a:rPr lang="en-US" i="1">
                            <a:latin typeface="Cambria Math" panose="02040503050406030204" pitchFamily="18" charset="0"/>
                            <a:ea typeface="Calibri" panose="020F0502020204030204" pitchFamily="34" charset="0"/>
                            <a:cs typeface="Times New Roman" panose="02020603050405020304" pitchFamily="18" charset="0"/>
                          </a:rPr>
                          <m:t>𝑗</m:t>
                        </m:r>
                      </m:sub>
                    </m:sSub>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i="1">
                            <a:latin typeface="Cambria Math" panose="02040503050406030204" pitchFamily="18" charset="0"/>
                            <a:ea typeface="Calibri" panose="020F0502020204030204" pitchFamily="34" charset="0"/>
                            <a:cs typeface="Times New Roman" panose="02020603050405020304" pitchFamily="18" charset="0"/>
                          </a:rPr>
                          <m:t>𝑠𝑖𝑛</m:t>
                        </m:r>
                      </m:fName>
                      <m:e>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𝜔</m:t>
                            </m:r>
                          </m:e>
                          <m:sub>
                            <m:r>
                              <a:rPr lang="en-US" i="1">
                                <a:latin typeface="Cambria Math" panose="02040503050406030204" pitchFamily="18" charset="0"/>
                                <a:ea typeface="Calibri" panose="020F0502020204030204" pitchFamily="34" charset="0"/>
                                <a:cs typeface="Times New Roman" panose="02020603050405020304" pitchFamily="18" charset="0"/>
                              </a:rPr>
                              <m:t>𝑗</m:t>
                            </m:r>
                          </m:sub>
                        </m:sSub>
                      </m:e>
                    </m:func>
                    <m:r>
                      <a:rPr lang="en-US" i="1">
                        <a:latin typeface="Cambria Math" panose="02040503050406030204" pitchFamily="18" charset="0"/>
                        <a:ea typeface="Calibri" panose="020F0502020204030204" pitchFamily="34" charset="0"/>
                        <a:cs typeface="Times New Roman" panose="02020603050405020304" pitchFamily="18" charset="0"/>
                      </a:rPr>
                      <m:t>𝑡</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𝑁</m:t>
                    </m:r>
                    <m:r>
                      <a:rPr lang="en-US" i="1">
                        <a:latin typeface="Cambria Math" panose="02040503050406030204" pitchFamily="18" charset="0"/>
                        <a:ea typeface="Calibri" panose="020F0502020204030204" pitchFamily="34" charset="0"/>
                        <a:cs typeface="Times New Roman" panose="02020603050405020304" pitchFamily="18" charset="0"/>
                      </a:rPr>
                      <m: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𝜀</m:t>
                        </m:r>
                      </m:e>
                      <m:sup>
                        <m:r>
                          <a:rPr lang="en-US" i="1">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dirty="0" smtClean="0">
                    <a:ea typeface="Calibri" panose="020F0502020204030204" pitchFamily="34" charset="0"/>
                    <a:cs typeface="Times New Roman" panose="02020603050405020304" pitchFamily="18" charset="0"/>
                  </a:rPr>
                  <a:t>.       </a:t>
                </a:r>
                <a:r>
                  <a:rPr lang="en-US" dirty="0">
                    <a:ea typeface="Calibri" panose="020F0502020204030204" pitchFamily="34" charset="0"/>
                    <a:cs typeface="Times New Roman" panose="02020603050405020304" pitchFamily="18" charset="0"/>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just">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For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Times New Roman" panose="02020603050405020304" pitchFamily="18" charset="0"/>
                      </a:rPr>
                      <m:t>&gt;&gt;</m:t>
                    </m:r>
                    <m:sSup>
                      <m:sSupPr>
                        <m:ctrlPr>
                          <a:rPr lang="en-US" i="1">
                            <a:latin typeface="Cambria Math" panose="02040503050406030204" pitchFamily="18" charset="0"/>
                            <a:ea typeface="Calibri" panose="020F0502020204030204" pitchFamily="34" charset="0"/>
                            <a:cs typeface="Times New Roman" panose="02020603050405020304" pitchFamily="18" charset="0"/>
                          </a:rPr>
                        </m:ctrlPr>
                      </m:sSupPr>
                      <m:e>
                        <m:r>
                          <a:rPr lang="en-US" i="1">
                            <a:latin typeface="Cambria Math" panose="02040503050406030204" pitchFamily="18" charset="0"/>
                            <a:ea typeface="Calibri" panose="020F0502020204030204" pitchFamily="34" charset="0"/>
                            <a:cs typeface="Times New Roman" panose="02020603050405020304" pitchFamily="18" charset="0"/>
                          </a:rPr>
                          <m:t>𝜀</m:t>
                        </m:r>
                      </m:e>
                      <m:sup>
                        <m:r>
                          <a:rPr lang="en-US" i="1">
                            <a:latin typeface="Cambria Math" panose="02040503050406030204" pitchFamily="18" charset="0"/>
                            <a:ea typeface="Calibri" panose="020F0502020204030204" pitchFamily="34" charset="0"/>
                            <a:cs typeface="Times New Roman" panose="02020603050405020304" pitchFamily="18" charset="0"/>
                          </a:rPr>
                          <m:t>−1</m:t>
                        </m:r>
                      </m:sup>
                    </m:sSup>
                  </m:oMath>
                </a14:m>
                <a:r>
                  <a:rPr lang="en-US" dirty="0">
                    <a:ea typeface="Calibri" panose="020F0502020204030204" pitchFamily="34" charset="0"/>
                    <a:cs typeface="Times New Roman" panose="02020603050405020304" pitchFamily="18" charset="0"/>
                  </a:rPr>
                  <a:t> one can </a:t>
                </a:r>
                <a:r>
                  <a:rPr lang="en-US" dirty="0" smtClean="0">
                    <a:ea typeface="Calibri" panose="020F0502020204030204" pitchFamily="34" charset="0"/>
                    <a:cs typeface="Times New Roman" panose="02020603050405020304" pitchFamily="18" charset="0"/>
                  </a:rPr>
                  <a:t>use the </a:t>
                </a:r>
                <a:r>
                  <a:rPr lang="en-US" b="1" dirty="0">
                    <a:ea typeface="Calibri" panose="020F0502020204030204" pitchFamily="34" charset="0"/>
                    <a:cs typeface="Times New Roman" panose="02020603050405020304" pitchFamily="18" charset="0"/>
                  </a:rPr>
                  <a:t>beam model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899160" marR="0" indent="449580" algn="ctr">
                  <a:lnSpc>
                    <a:spcPct val="115000"/>
                  </a:lnSpc>
                  <a:spcBef>
                    <a:spcPts val="0"/>
                  </a:spcBef>
                  <a:spcAft>
                    <a:spcPts val="0"/>
                  </a:spcAft>
                </a:pP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𝐸𝐼</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𝑥𝑥𝑥𝑥</m:t>
                        </m:r>
                      </m:sub>
                    </m:sSub>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𝜌</m:t>
                    </m:r>
                    <m:r>
                      <a:rPr lang="en-US" i="1">
                        <a:latin typeface="Cambria Math" panose="02040503050406030204" pitchFamily="18" charset="0"/>
                        <a:ea typeface="Calibri" panose="020F0502020204030204" pitchFamily="34" charset="0"/>
                        <a:cs typeface="Times New Roman" panose="02020603050405020304" pitchFamily="18" charset="0"/>
                      </a:rPr>
                      <m:t>𝐹</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𝑢</m:t>
                        </m:r>
                      </m:e>
                      <m:sub>
                        <m:r>
                          <a:rPr lang="en-US" i="1">
                            <a:latin typeface="Cambria Math" panose="02040503050406030204" pitchFamily="18" charset="0"/>
                            <a:ea typeface="Calibri" panose="020F0502020204030204" pitchFamily="34" charset="0"/>
                            <a:cs typeface="Times New Roman" panose="02020603050405020304" pitchFamily="18" charset="0"/>
                          </a:rPr>
                          <m:t>𝑡𝑡</m:t>
                        </m:r>
                      </m:sub>
                    </m:sSub>
                    <m:r>
                      <a:rPr lang="de-DE" b="0" i="0" smtClean="0">
                        <a:latin typeface="Cambria Math" panose="02040503050406030204" pitchFamily="18" charset="0"/>
                        <a:ea typeface="Calibri" panose="020F0502020204030204" pitchFamily="34" charset="0"/>
                        <a:cs typeface="Times New Roman" panose="02020603050405020304" pitchFamily="18" charset="0"/>
                      </a:rPr>
                      <m:t>.</m:t>
                    </m:r>
                    <m:r>
                      <a:rPr lang="en-US" b="0"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dirty="0">
                    <a:ea typeface="Calibri" panose="020F0502020204030204" pitchFamily="34" charset="0"/>
                    <a:cs typeface="Times New Roman" panose="02020603050405020304" pitchFamily="18" charset="0"/>
                  </a:rPr>
                  <a:t>                                      (8)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gn="l">
                  <a:lnSpc>
                    <a:spcPct val="115000"/>
                  </a:lnSpc>
                  <a:spcBef>
                    <a:spcPts val="0"/>
                  </a:spcBef>
                  <a:spcAft>
                    <a:spcPts val="0"/>
                  </a:spcAft>
                  <a:buFont typeface="Arial" panose="020B0604020202020204" pitchFamily="34" charset="0"/>
                  <a:buChar char="•"/>
                </a:pPr>
                <a:r>
                  <a:rPr lang="en-US" dirty="0">
                    <a:ea typeface="Calibri" panose="020F0502020204030204" pitchFamily="34" charset="0"/>
                    <a:cs typeface="Times New Roman" panose="02020603050405020304" pitchFamily="18" charset="0"/>
                  </a:rPr>
                  <a:t>For </a:t>
                </a:r>
                <a14:m>
                  <m:oMath xmlns:m="http://schemas.openxmlformats.org/officeDocument/2006/math">
                    <m:r>
                      <a:rPr lang="en-US" i="1">
                        <a:latin typeface="Cambria Math" panose="02040503050406030204" pitchFamily="18" charset="0"/>
                        <a:ea typeface="Calibri" panose="020F0502020204030204" pitchFamily="34" charset="0"/>
                        <a:cs typeface="Times New Roman" panose="02020603050405020304" pitchFamily="18" charset="0"/>
                      </a:rPr>
                      <m:t>𝑗</m:t>
                    </m:r>
                    <m:r>
                      <a:rPr lang="en-US" i="1">
                        <a:latin typeface="Cambria Math" panose="02040503050406030204" pitchFamily="18" charset="0"/>
                        <a:ea typeface="Calibri" panose="020F0502020204030204" pitchFamily="34" charset="0"/>
                        <a:cs typeface="Cambria Math" panose="020405030504060302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i="1">
                            <a:latin typeface="Cambria Math" panose="02040503050406030204" pitchFamily="18" charset="0"/>
                            <a:ea typeface="Calibri" panose="020F0502020204030204" pitchFamily="34" charset="0"/>
                            <a:cs typeface="Times New Roman" panose="02020603050405020304" pitchFamily="18" charset="0"/>
                          </a:rPr>
                          <m:t>1</m:t>
                        </m:r>
                      </m:num>
                      <m:den>
                        <m:func>
                          <m:funcPr>
                            <m:ctrlPr>
                              <a:rPr lang="en-US" i="1">
                                <a:latin typeface="Cambria Math" panose="02040503050406030204" pitchFamily="18" charset="0"/>
                                <a:ea typeface="Calibri" panose="020F0502020204030204" pitchFamily="34" charset="0"/>
                                <a:cs typeface="Times New Roman" panose="02020603050405020304" pitchFamily="18" charset="0"/>
                              </a:rPr>
                            </m:ctrlPr>
                          </m:funcPr>
                          <m:fName>
                            <m:r>
                              <a:rPr lang="en-US" i="1">
                                <a:latin typeface="Cambria Math" panose="02040503050406030204" pitchFamily="18" charset="0"/>
                                <a:ea typeface="Calibri" panose="020F0502020204030204" pitchFamily="34" charset="0"/>
                                <a:cs typeface="Times New Roman" panose="02020603050405020304" pitchFamily="18" charset="0"/>
                              </a:rPr>
                              <m:t>𝑚𝑎𝑥</m:t>
                            </m:r>
                          </m:fName>
                          <m:e>
                            <m:r>
                              <a:rPr lang="en-US" i="1">
                                <a:latin typeface="Cambria Math" panose="02040503050406030204" pitchFamily="18" charset="0"/>
                                <a:ea typeface="Calibri" panose="020F0502020204030204" pitchFamily="34" charset="0"/>
                                <a:cs typeface="Times New Roman" panose="02020603050405020304" pitchFamily="18" charset="0"/>
                              </a:rPr>
                              <m:t>(</m:t>
                            </m:r>
                          </m:e>
                        </m:func>
                        <m:r>
                          <a:rPr lang="en-US" i="1">
                            <a:latin typeface="Cambria Math" panose="02040503050406030204" pitchFamily="18" charset="0"/>
                            <a:ea typeface="Calibri" panose="020F0502020204030204" pitchFamily="34" charset="0"/>
                            <a:cs typeface="Times New Roman" panose="02020603050405020304" pitchFamily="18" charset="0"/>
                          </a:rPr>
                          <m:t>h</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𝐿</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𝑏</m:t>
                        </m:r>
                        <m:r>
                          <a:rPr lang="en-US" i="1">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𝐿</m:t>
                        </m:r>
                        <m:r>
                          <a:rPr lang="en-US" i="1">
                            <a:latin typeface="Cambria Math" panose="02040503050406030204" pitchFamily="18" charset="0"/>
                            <a:ea typeface="Calibri" panose="020F0502020204030204" pitchFamily="34" charset="0"/>
                            <a:cs typeface="Times New Roman" panose="02020603050405020304" pitchFamily="18" charset="0"/>
                          </a:rPr>
                          <m:t>)</m:t>
                        </m:r>
                      </m:den>
                    </m:f>
                  </m:oMath>
                </a14:m>
                <a:r>
                  <a:rPr lang="en-US" dirty="0">
                    <a:ea typeface="Calibri" panose="020F0502020204030204" pitchFamily="34" charset="0"/>
                    <a:cs typeface="Times New Roman" panose="02020603050405020304" pitchFamily="18" charset="0"/>
                  </a:rPr>
                  <a:t> one can </a:t>
                </a:r>
                <a:r>
                  <a:rPr lang="en-US" dirty="0" smtClean="0">
                    <a:ea typeface="Calibri" panose="020F0502020204030204" pitchFamily="34" charset="0"/>
                    <a:cs typeface="Times New Roman" panose="02020603050405020304" pitchFamily="18" charset="0"/>
                  </a:rPr>
                  <a:t>use the </a:t>
                </a:r>
                <a:r>
                  <a:rPr lang="en-US" b="1" dirty="0">
                    <a:ea typeface="Calibri" panose="020F0502020204030204" pitchFamily="34" charset="0"/>
                    <a:cs typeface="Times New Roman" panose="02020603050405020304" pitchFamily="18" charset="0"/>
                  </a:rPr>
                  <a:t>3D elasticity model</a:t>
                </a:r>
                <a:r>
                  <a:rPr lang="en-US" dirty="0">
                    <a:ea typeface="Calibri" panose="020F0502020204030204" pitchFamily="34" charset="0"/>
                    <a:cs typeface="Times New Roman" panose="02020603050405020304" pitchFamily="18" charset="0"/>
                  </a:rPr>
                  <a:t>, etc.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ADD0BA2-9747-4EE0-B9C7-786675DE94AA}"/>
                  </a:ext>
                </a:extLst>
              </p:cNvPr>
              <p:cNvSpPr>
                <a:spLocks noRot="1" noChangeAspect="1" noMove="1" noResize="1" noEditPoints="1" noAdjustHandles="1" noChangeArrowheads="1" noChangeShapeType="1" noTextEdit="1"/>
              </p:cNvSpPr>
              <p:nvPr/>
            </p:nvSpPr>
            <p:spPr>
              <a:xfrm>
                <a:off x="358775" y="1631228"/>
                <a:ext cx="8445500" cy="4748992"/>
              </a:xfrm>
              <a:prstGeom prst="rect">
                <a:avLst/>
              </a:prstGeom>
              <a:blipFill>
                <a:blip r:embed="rId6"/>
                <a:stretch>
                  <a:fillRect l="-289" r="-361"/>
                </a:stretch>
              </a:blipFill>
            </p:spPr>
            <p:txBody>
              <a:bodyPr/>
              <a:lstStyle/>
              <a:p>
                <a:r>
                  <a:rPr lang="ru-RU">
                    <a:noFill/>
                  </a:rPr>
                  <a:t> </a:t>
                </a:r>
              </a:p>
            </p:txBody>
          </p:sp>
        </mc:Fallback>
      </mc:AlternateContent>
    </p:spTree>
    <p:extLst>
      <p:ext uri="{BB962C8B-B14F-4D97-AF65-F5344CB8AC3E}">
        <p14:creationId xmlns:p14="http://schemas.microsoft.com/office/powerpoint/2010/main" val="337666753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Simple Example (3)</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5</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16896" name="Bitmap" r:id="rId4" imgW="2381582" imgH="647619" progId="Paint.Picture">
                  <p:embed/>
                </p:oleObj>
              </mc:Choice>
              <mc:Fallback>
                <p:oleObj name="Bitmap" r:id="rId4"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ADD0BA2-9747-4EE0-B9C7-786675DE94AA}"/>
                  </a:ext>
                </a:extLst>
              </p:cNvPr>
              <p:cNvSpPr/>
              <p:nvPr/>
            </p:nvSpPr>
            <p:spPr>
              <a:xfrm>
                <a:off x="358775" y="1247503"/>
                <a:ext cx="8445500" cy="4426083"/>
              </a:xfrm>
              <a:prstGeom prst="rect">
                <a:avLst/>
              </a:prstGeom>
            </p:spPr>
            <p:txBody>
              <a:bodyPr wrap="square">
                <a:spAutoFit/>
              </a:bodyPr>
              <a:lstStyle/>
              <a:p>
                <a:pPr marL="285750" indent="-285750" algn="l">
                  <a:buFont typeface="Arial" panose="020B0604020202020204" pitchFamily="34" charset="0"/>
                  <a:buChar char="•"/>
                </a:pPr>
                <a:r>
                  <a:rPr lang="en-US" dirty="0" smtClean="0"/>
                  <a:t>String </a:t>
                </a:r>
                <a:r>
                  <a:rPr lang="en-US" dirty="0"/>
                  <a:t>on the nonlinear foundations </a:t>
                </a:r>
              </a:p>
              <a:p>
                <a:pPr algn="ctr"/>
                <a14:m>
                  <m:oMath xmlns:m="http://schemas.openxmlformats.org/officeDocument/2006/math">
                    <m:r>
                      <a:rPr lang="en-US" i="1">
                        <a:latin typeface="Cambria Math" panose="02040503050406030204" pitchFamily="18" charset="0"/>
                      </a:rPr>
                      <m:t>𝑇</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𝑥𝑥</m:t>
                        </m:r>
                      </m:sub>
                    </m:sSub>
                    <m:r>
                      <a:rPr lang="en-US" i="1">
                        <a:latin typeface="Cambria Math" panose="02040503050406030204" pitchFamily="18" charset="0"/>
                      </a:rPr>
                      <m:t>+</m:t>
                    </m:r>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𝑢</m:t>
                        </m:r>
                      </m:e>
                      <m:sup>
                        <m:r>
                          <a:rPr lang="en-US" i="1">
                            <a:latin typeface="Cambria Math" panose="02040503050406030204" pitchFamily="18" charset="0"/>
                          </a:rPr>
                          <m:t>3</m:t>
                        </m:r>
                      </m:sup>
                    </m:sSup>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𝐹</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𝑡𝑡</m:t>
                        </m:r>
                      </m:sub>
                    </m:sSub>
                    <m:r>
                      <a:rPr lang="en-US" i="1">
                        <a:latin typeface="Cambria Math" panose="02040503050406030204" pitchFamily="18" charset="0"/>
                      </a:rPr>
                      <m:t>,</m:t>
                    </m:r>
                    <m:r>
                      <a:rPr lang="de-DE" b="0" i="1" smtClean="0">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𝐹</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sup>
                        </m:sSup>
                      </m:num>
                      <m:den>
                        <m:r>
                          <a:rPr lang="en-US" i="1">
                            <a:latin typeface="Cambria Math" panose="02040503050406030204" pitchFamily="18" charset="0"/>
                          </a:rPr>
                          <m:t>𝑇</m:t>
                        </m:r>
                      </m:den>
                    </m:f>
                    <m:r>
                      <a:rPr lang="en-US" i="1">
                        <a:latin typeface="Cambria Math" panose="02040503050406030204" pitchFamily="18" charset="0"/>
                      </a:rPr>
                      <m:t>&lt;&lt;1</m:t>
                    </m:r>
                  </m:oMath>
                </a14:m>
                <a:r>
                  <a:rPr lang="en-US" dirty="0"/>
                  <a:t> </a:t>
                </a:r>
                <a:r>
                  <a:rPr lang="en-US" dirty="0" smtClean="0"/>
                  <a:t>.                  </a:t>
                </a:r>
                <a:r>
                  <a:rPr lang="en-US" dirty="0"/>
                  <a:t>(9)</a:t>
                </a:r>
              </a:p>
              <a:p>
                <a:pPr marL="285750" indent="-285750" algn="l">
                  <a:buFont typeface="Arial" panose="020B0604020202020204" pitchFamily="34" charset="0"/>
                  <a:buChar char="•"/>
                </a:pPr>
                <a:r>
                  <a:rPr lang="en-US" dirty="0"/>
                  <a:t>Standard perturbation approach leads to </a:t>
                </a:r>
                <a:r>
                  <a:rPr lang="en-US" b="1" dirty="0"/>
                  <a:t>small divisors problem</a:t>
                </a:r>
                <a:r>
                  <a:rPr lang="en-US" dirty="0"/>
                  <a:t>.</a:t>
                </a:r>
              </a:p>
              <a:p>
                <a:pPr marL="285750" indent="-285750" algn="l">
                  <a:buFont typeface="Arial" panose="020B0604020202020204" pitchFamily="34" charset="0"/>
                  <a:buChar char="•"/>
                </a:pPr>
                <a:r>
                  <a:rPr lang="en-US" dirty="0"/>
                  <a:t>To overcome this difficulty, a generalization of KAM theory and other complicated methods are used. But this is the problem of pure math. This is the problem for PDE (9), but not for original physical problem – oscillation of stretched beam with small bending stiffens on elastic foundation.</a:t>
                </a:r>
              </a:p>
              <a:p>
                <a:pPr marL="285750" indent="-285750" algn="l">
                  <a:buFont typeface="Arial" panose="020B0604020202020204" pitchFamily="34" charset="0"/>
                  <a:buChar char="•"/>
                </a:pPr>
                <a:r>
                  <a:rPr lang="en-US" dirty="0"/>
                  <a:t>The problem of small divisors is physically manifested in combination resonances. There is a significant difference between the </a:t>
                </a:r>
                <a:r>
                  <a:rPr lang="en-US" dirty="0" smtClean="0"/>
                  <a:t>problems </a:t>
                </a:r>
                <a:r>
                  <a:rPr lang="en-US" dirty="0"/>
                  <a:t>of celestial mechanics, with which the KAM theory deals, and the problem of the mathematical physics which usually subdivided into a few subproblems.</a:t>
                </a:r>
              </a:p>
              <a:p>
                <a:pPr marL="285750" indent="-285750" algn="l">
                  <a:buFont typeface="Arial" panose="020B0604020202020204" pitchFamily="34" charset="0"/>
                  <a:buChar char="•"/>
                </a:pPr>
                <a:r>
                  <a:rPr lang="en-US" dirty="0"/>
                  <a:t>For comparing of model of pure and applied math let us introduce index of function variation </a:t>
                </a:r>
                <a14:m>
                  <m:oMath xmlns:m="http://schemas.openxmlformats.org/officeDocument/2006/math">
                    <m:r>
                      <a:rPr lang="en-US" i="1">
                        <a:latin typeface="Cambria Math" panose="02040503050406030204" pitchFamily="18" charset="0"/>
                      </a:rPr>
                      <m:t>𝜆</m:t>
                    </m:r>
                  </m:oMath>
                </a14:m>
                <a:endParaRPr lang="en-US" dirty="0"/>
              </a:p>
              <a:p>
                <a:pPr algn="ct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𝑥</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𝜀</m:t>
                        </m:r>
                      </m:e>
                      <m:sup>
                        <m:r>
                          <a:rPr lang="en-US" i="1">
                            <a:latin typeface="Cambria Math" panose="02040503050406030204" pitchFamily="18" charset="0"/>
                          </a:rPr>
                          <m:t>𝜆</m:t>
                        </m:r>
                      </m:sup>
                    </m:sSup>
                    <m:r>
                      <a:rPr lang="en-US" i="1">
                        <a:latin typeface="Cambria Math" panose="02040503050406030204" pitchFamily="18" charset="0"/>
                      </a:rPr>
                      <m:t>𝑢</m:t>
                    </m:r>
                  </m:oMath>
                </a14:m>
                <a:r>
                  <a:rPr lang="en-US" dirty="0"/>
                  <a:t>   </a:t>
                </a:r>
                <a:r>
                  <a:rPr lang="en-US" dirty="0" smtClean="0"/>
                  <a:t>                                                                      (</a:t>
                </a:r>
                <a:r>
                  <a:rPr lang="en-US" dirty="0"/>
                  <a:t>10)</a:t>
                </a:r>
              </a:p>
              <a:p>
                <a:pPr marL="285750" indent="-285750" algn="l">
                  <a:buFont typeface="Arial" panose="020B0604020202020204" pitchFamily="34" charset="0"/>
                  <a:buChar char="•"/>
                </a:pPr>
                <a:r>
                  <a:rPr lang="en-US" dirty="0"/>
                  <a:t>Pure math model of string: PDE of hyperbolic type</a:t>
                </a:r>
              </a:p>
              <a:p>
                <a:pPr algn="ctr"/>
                <a14:m>
                  <m:oMath xmlns:m="http://schemas.openxmlformats.org/officeDocument/2006/math">
                    <m:r>
                      <a:rPr lang="en-US" i="1">
                        <a:latin typeface="Cambria Math" panose="02040503050406030204" pitchFamily="18" charset="0"/>
                      </a:rPr>
                      <m:t>𝑇</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𝑥𝑥</m:t>
                        </m:r>
                      </m:sub>
                    </m:sSub>
                    <m:r>
                      <a:rPr lang="en-US" i="1">
                        <a:latin typeface="Cambria Math" panose="02040503050406030204" pitchFamily="18" charset="0"/>
                      </a:rPr>
                      <m:t>=</m:t>
                    </m:r>
                    <m:r>
                      <a:rPr lang="en-US" i="1">
                        <a:latin typeface="Cambria Math" panose="02040503050406030204" pitchFamily="18" charset="0"/>
                      </a:rPr>
                      <m:t>𝜌</m:t>
                    </m:r>
                    <m:r>
                      <a:rPr lang="en-US" i="1">
                        <a:latin typeface="Cambria Math" panose="02040503050406030204" pitchFamily="18" charset="0"/>
                      </a:rPr>
                      <m:t>𝐹</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𝑡𝑡</m:t>
                        </m:r>
                      </m:sub>
                    </m:sSub>
                  </m:oMath>
                </a14:m>
                <a:r>
                  <a:rPr lang="en-US" dirty="0"/>
                  <a:t> </a:t>
                </a:r>
                <a:r>
                  <a:rPr lang="en-US" dirty="0" smtClean="0"/>
                  <a:t>.                                                                 </a:t>
                </a:r>
                <a:r>
                  <a:rPr lang="en-US" dirty="0"/>
                  <a:t>(11)</a:t>
                </a:r>
              </a:p>
              <a:p>
                <a:pPr marL="285750" indent="-285750" algn="l">
                  <a:buFont typeface="Arial" panose="020B0604020202020204" pitchFamily="34" charset="0"/>
                  <a:buChar char="•"/>
                </a:pPr>
                <a:r>
                  <a:rPr lang="en-US" dirty="0"/>
                  <a:t>Applied math model: PDE (11) </a:t>
                </a:r>
                <a:r>
                  <a:rPr lang="en-US" b="1" dirty="0"/>
                  <a:t>and restriction</a:t>
                </a:r>
                <a:endParaRPr lang="en-US" dirty="0"/>
              </a:p>
              <a:p>
                <a:pPr algn="ct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≥−1</m:t>
                    </m:r>
                  </m:oMath>
                </a14:m>
                <a:r>
                  <a:rPr lang="en-US" dirty="0"/>
                  <a:t> </a:t>
                </a:r>
                <a:r>
                  <a:rPr lang="en-US" dirty="0" smtClean="0"/>
                  <a:t>.                                                                            </a:t>
                </a:r>
                <a:r>
                  <a:rPr lang="en-US" dirty="0"/>
                  <a:t>(12)</a:t>
                </a:r>
              </a:p>
            </p:txBody>
          </p:sp>
        </mc:Choice>
        <mc:Fallback xmlns="">
          <p:sp>
            <p:nvSpPr>
              <p:cNvPr id="2" name="Rectangle 1">
                <a:extLst>
                  <a:ext uri="{FF2B5EF4-FFF2-40B4-BE49-F238E27FC236}">
                    <a16:creationId xmlns:a16="http://schemas.microsoft.com/office/drawing/2014/main" id="{4ADD0BA2-9747-4EE0-B9C7-786675DE94AA}"/>
                  </a:ext>
                </a:extLst>
              </p:cNvPr>
              <p:cNvSpPr>
                <a:spLocks noRot="1" noChangeAspect="1" noMove="1" noResize="1" noEditPoints="1" noAdjustHandles="1" noChangeArrowheads="1" noChangeShapeType="1" noTextEdit="1"/>
              </p:cNvSpPr>
              <p:nvPr/>
            </p:nvSpPr>
            <p:spPr>
              <a:xfrm>
                <a:off x="358775" y="1247503"/>
                <a:ext cx="8445500" cy="4426083"/>
              </a:xfrm>
              <a:prstGeom prst="rect">
                <a:avLst/>
              </a:prstGeom>
              <a:blipFill>
                <a:blip r:embed="rId6"/>
                <a:stretch>
                  <a:fillRect l="-289" t="-413" b="-826"/>
                </a:stretch>
              </a:blipFill>
            </p:spPr>
            <p:txBody>
              <a:bodyPr/>
              <a:lstStyle/>
              <a:p>
                <a:r>
                  <a:rPr lang="ru-RU">
                    <a:noFill/>
                  </a:rPr>
                  <a:t> </a:t>
                </a:r>
              </a:p>
            </p:txBody>
          </p:sp>
        </mc:Fallback>
      </mc:AlternateContent>
    </p:spTree>
    <p:extLst>
      <p:ext uri="{BB962C8B-B14F-4D97-AF65-F5344CB8AC3E}">
        <p14:creationId xmlns:p14="http://schemas.microsoft.com/office/powerpoint/2010/main" val="160473176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Classical </a:t>
            </a:r>
            <a:r>
              <a:rPr lang="en-US" sz="2400" b="1" dirty="0" err="1">
                <a:solidFill>
                  <a:schemeClr val="accent2"/>
                </a:solidFill>
              </a:rPr>
              <a:t>Continualization</a:t>
            </a:r>
            <a:r>
              <a:rPr lang="en-US" sz="2400" b="1" dirty="0">
                <a:solidFill>
                  <a:schemeClr val="accent2"/>
                </a:solidFill>
              </a:rPr>
              <a:t> and Splash Effect</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6</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920422"/>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a:t>The 1D </a:t>
                </a:r>
                <a:r>
                  <a:rPr lang="en-US" sz="1600" dirty="0" smtClean="0"/>
                  <a:t>lattice </a:t>
                </a:r>
                <a:r>
                  <a:rPr lang="en-US" sz="1600" dirty="0"/>
                  <a:t>composed of </a:t>
                </a:r>
                <a14:m>
                  <m:oMath xmlns:m="http://schemas.openxmlformats.org/officeDocument/2006/math">
                    <m:r>
                      <a:rPr lang="en-US" sz="1600" i="1">
                        <a:latin typeface="Cambria Math" panose="02040503050406030204" pitchFamily="18" charset="0"/>
                      </a:rPr>
                      <m:t>𝑛</m:t>
                    </m:r>
                  </m:oMath>
                </a14:m>
                <a:r>
                  <a:rPr lang="en-US" sz="1600" dirty="0"/>
                  <a:t> material points with the same masses </a:t>
                </a:r>
                <a14:m>
                  <m:oMath xmlns:m="http://schemas.openxmlformats.org/officeDocument/2006/math">
                    <m:r>
                      <a:rPr lang="en-US" sz="1600" i="1">
                        <a:latin typeface="Cambria Math" panose="02040503050406030204" pitchFamily="18" charset="0"/>
                      </a:rPr>
                      <m:t>𝑚</m:t>
                    </m:r>
                  </m:oMath>
                </a14:m>
                <a:r>
                  <a:rPr lang="en-US" sz="1600" dirty="0"/>
                  <a:t> distributed along the </a:t>
                </a:r>
                <a14:m>
                  <m:oMath xmlns:m="http://schemas.openxmlformats.org/officeDocument/2006/math">
                    <m:r>
                      <a:rPr lang="en-US" sz="1600" i="1">
                        <a:latin typeface="Cambria Math" panose="02040503050406030204" pitchFamily="18" charset="0"/>
                      </a:rPr>
                      <m:t>𝑥</m:t>
                    </m:r>
                  </m:oMath>
                </a14:m>
                <a:r>
                  <a:rPr lang="en-US" sz="1600" dirty="0"/>
                  <a:t> axis, and having the coordinates </a:t>
                </a:r>
                <a14:m>
                  <m:oMath xmlns:m="http://schemas.openxmlformats.org/officeDocument/2006/math">
                    <m:r>
                      <a:rPr lang="en-US" sz="1600" i="1">
                        <a:latin typeface="Cambria Math" panose="02040503050406030204" pitchFamily="18" charset="0"/>
                      </a:rPr>
                      <m:t>𝑗h</m:t>
                    </m:r>
                  </m:oMath>
                </a14:m>
                <a:r>
                  <a:rPr lang="en-US" sz="1600" dirty="0"/>
                  <a:t>, </a:t>
                </a:r>
                <a14:m>
                  <m:oMath xmlns:m="http://schemas.openxmlformats.org/officeDocument/2006/math">
                    <m:r>
                      <a:rPr lang="en-US" sz="1600" i="1">
                        <a:latin typeface="Cambria Math" panose="02040503050406030204" pitchFamily="18" charset="0"/>
                      </a:rPr>
                      <m:t>𝑗</m:t>
                    </m:r>
                    <m:r>
                      <a:rPr lang="en-US" sz="1600" i="1">
                        <a:latin typeface="Cambria Math" panose="02040503050406030204" pitchFamily="18" charset="0"/>
                      </a:rPr>
                      <m:t>=0,1,...,</m:t>
                    </m:r>
                    <m:r>
                      <a:rPr lang="en-US" sz="1600" i="1">
                        <a:latin typeface="Cambria Math" panose="02040503050406030204" pitchFamily="18" charset="0"/>
                      </a:rPr>
                      <m:t>𝑛</m:t>
                    </m:r>
                  </m:oMath>
                </a14:m>
                <a:r>
                  <a:rPr lang="en-US" sz="1600" dirty="0"/>
                  <a:t>, is considered. The masses are coupled by the mass-less stiffness components with the coefficient </a:t>
                </a:r>
                <a14:m>
                  <m:oMath xmlns:m="http://schemas.openxmlformats.org/officeDocument/2006/math">
                    <m:r>
                      <a:rPr lang="en-US" sz="1600" i="1">
                        <a:latin typeface="Cambria Math" panose="02040503050406030204" pitchFamily="18" charset="0"/>
                      </a:rPr>
                      <m:t>𝑐</m:t>
                    </m:r>
                  </m:oMath>
                </a14:m>
                <a:r>
                  <a:rPr lang="en-US" sz="1600" dirty="0"/>
                  <a:t>.</a:t>
                </a:r>
                <a:endParaRPr lang="en-US" altLang="en-US" sz="1600" dirty="0">
                  <a:solidFill>
                    <a:schemeClr val="tx1"/>
                  </a:solidFill>
                </a:endParaRPr>
              </a:p>
            </p:txBody>
          </p:sp>
        </mc:Choice>
        <mc:Fallback xmlns="">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920422"/>
              </a:xfrm>
              <a:prstGeom prst="rect">
                <a:avLst/>
              </a:prstGeom>
              <a:blipFill>
                <a:blip r:embed="rId4"/>
                <a:stretch>
                  <a:fillRect b="-12583"/>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18034"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05FF4D6E-C0B4-4076-9DC0-63E10AAD11C0}"/>
              </a:ext>
            </a:extLst>
          </p:cNvPr>
          <p:cNvGrpSpPr>
            <a:grpSpLocks noChangeAspect="1"/>
          </p:cNvGrpSpPr>
          <p:nvPr/>
        </p:nvGrpSpPr>
        <p:grpSpPr bwMode="auto">
          <a:xfrm>
            <a:off x="1103763" y="2222958"/>
            <a:ext cx="6699710" cy="982663"/>
            <a:chOff x="0" y="0"/>
            <a:chExt cx="9084" cy="1548"/>
          </a:xfrm>
        </p:grpSpPr>
        <p:sp>
          <p:nvSpPr>
            <p:cNvPr id="4" name="AutoShape 120">
              <a:extLst>
                <a:ext uri="{FF2B5EF4-FFF2-40B4-BE49-F238E27FC236}">
                  <a16:creationId xmlns:a16="http://schemas.microsoft.com/office/drawing/2014/main" id="{961222CF-B019-4CE6-8E79-178BE1668205}"/>
                </a:ext>
              </a:extLst>
            </p:cNvPr>
            <p:cNvSpPr>
              <a:spLocks noChangeAspect="1" noChangeArrowheads="1" noTextEdit="1"/>
            </p:cNvSpPr>
            <p:nvPr/>
          </p:nvSpPr>
          <p:spPr bwMode="auto">
            <a:xfrm>
              <a:off x="0" y="0"/>
              <a:ext cx="9084" cy="154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5" name="Rectangle 119">
              <a:extLst>
                <a:ext uri="{FF2B5EF4-FFF2-40B4-BE49-F238E27FC236}">
                  <a16:creationId xmlns:a16="http://schemas.microsoft.com/office/drawing/2014/main" id="{21036A74-79B1-4D8A-BBE1-113D442E0871}"/>
                </a:ext>
              </a:extLst>
            </p:cNvPr>
            <p:cNvSpPr>
              <a:spLocks noChangeArrowheads="1"/>
            </p:cNvSpPr>
            <p:nvPr/>
          </p:nvSpPr>
          <p:spPr bwMode="auto">
            <a:xfrm>
              <a:off x="0" y="0"/>
              <a:ext cx="9081" cy="1548"/>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6" name="Rectangle 118">
              <a:extLst>
                <a:ext uri="{FF2B5EF4-FFF2-40B4-BE49-F238E27FC236}">
                  <a16:creationId xmlns:a16="http://schemas.microsoft.com/office/drawing/2014/main" id="{B7525DEE-A8D4-4CEA-B19C-5B745413084C}"/>
                </a:ext>
              </a:extLst>
            </p:cNvPr>
            <p:cNvSpPr>
              <a:spLocks noChangeArrowheads="1"/>
            </p:cNvSpPr>
            <p:nvPr/>
          </p:nvSpPr>
          <p:spPr bwMode="auto">
            <a:xfrm>
              <a:off x="399" y="354"/>
              <a:ext cx="1057" cy="730"/>
            </a:xfrm>
            <a:prstGeom prst="rect">
              <a:avLst/>
            </a:prstGeom>
            <a:noFill/>
            <a:ln w="5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7" name="Rectangle 117">
              <a:extLst>
                <a:ext uri="{FF2B5EF4-FFF2-40B4-BE49-F238E27FC236}">
                  <a16:creationId xmlns:a16="http://schemas.microsoft.com/office/drawing/2014/main" id="{89AF2DEC-6351-4697-ABD3-49E662C829FF}"/>
                </a:ext>
              </a:extLst>
            </p:cNvPr>
            <p:cNvSpPr>
              <a:spLocks noChangeArrowheads="1"/>
            </p:cNvSpPr>
            <p:nvPr/>
          </p:nvSpPr>
          <p:spPr bwMode="auto">
            <a:xfrm>
              <a:off x="2197" y="354"/>
              <a:ext cx="1059" cy="730"/>
            </a:xfrm>
            <a:prstGeom prst="rect">
              <a:avLst/>
            </a:prstGeom>
            <a:noFill/>
            <a:ln w="5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8" name="Rectangle 116">
              <a:extLst>
                <a:ext uri="{FF2B5EF4-FFF2-40B4-BE49-F238E27FC236}">
                  <a16:creationId xmlns:a16="http://schemas.microsoft.com/office/drawing/2014/main" id="{1C841AAD-D20A-40DC-824D-4967594388EC}"/>
                </a:ext>
              </a:extLst>
            </p:cNvPr>
            <p:cNvSpPr>
              <a:spLocks noChangeArrowheads="1"/>
            </p:cNvSpPr>
            <p:nvPr/>
          </p:nvSpPr>
          <p:spPr bwMode="auto">
            <a:xfrm>
              <a:off x="3994" y="354"/>
              <a:ext cx="1057" cy="730"/>
            </a:xfrm>
            <a:prstGeom prst="rect">
              <a:avLst/>
            </a:prstGeom>
            <a:noFill/>
            <a:ln w="5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9" name="Freeform 115">
              <a:extLst>
                <a:ext uri="{FF2B5EF4-FFF2-40B4-BE49-F238E27FC236}">
                  <a16:creationId xmlns:a16="http://schemas.microsoft.com/office/drawing/2014/main" id="{EA8D898D-4145-458F-8EEB-EE64856D49E7}"/>
                </a:ext>
              </a:extLst>
            </p:cNvPr>
            <p:cNvSpPr>
              <a:spLocks/>
            </p:cNvSpPr>
            <p:nvPr/>
          </p:nvSpPr>
          <p:spPr bwMode="auto">
            <a:xfrm>
              <a:off x="551" y="1090"/>
              <a:ext cx="242" cy="241"/>
            </a:xfrm>
            <a:custGeom>
              <a:avLst/>
              <a:gdLst>
                <a:gd name="T0" fmla="*/ 121 w 242"/>
                <a:gd name="T1" fmla="*/ 0 h 241"/>
                <a:gd name="T2" fmla="*/ 159 w 242"/>
                <a:gd name="T3" fmla="*/ 5 h 241"/>
                <a:gd name="T4" fmla="*/ 192 w 242"/>
                <a:gd name="T5" fmla="*/ 22 h 241"/>
                <a:gd name="T6" fmla="*/ 217 w 242"/>
                <a:gd name="T7" fmla="*/ 49 h 241"/>
                <a:gd name="T8" fmla="*/ 236 w 242"/>
                <a:gd name="T9" fmla="*/ 82 h 241"/>
                <a:gd name="T10" fmla="*/ 242 w 242"/>
                <a:gd name="T11" fmla="*/ 120 h 241"/>
                <a:gd name="T12" fmla="*/ 236 w 242"/>
                <a:gd name="T13" fmla="*/ 159 h 241"/>
                <a:gd name="T14" fmla="*/ 217 w 242"/>
                <a:gd name="T15" fmla="*/ 192 h 241"/>
                <a:gd name="T16" fmla="*/ 192 w 242"/>
                <a:gd name="T17" fmla="*/ 216 h 241"/>
                <a:gd name="T18" fmla="*/ 159 w 242"/>
                <a:gd name="T19" fmla="*/ 236 h 241"/>
                <a:gd name="T20" fmla="*/ 121 w 242"/>
                <a:gd name="T21" fmla="*/ 241 h 241"/>
                <a:gd name="T22" fmla="*/ 82 w 242"/>
                <a:gd name="T23" fmla="*/ 236 h 241"/>
                <a:gd name="T24" fmla="*/ 49 w 242"/>
                <a:gd name="T25" fmla="*/ 216 h 241"/>
                <a:gd name="T26" fmla="*/ 24 w 242"/>
                <a:gd name="T27" fmla="*/ 192 h 241"/>
                <a:gd name="T28" fmla="*/ 5 w 242"/>
                <a:gd name="T29" fmla="*/ 159 h 241"/>
                <a:gd name="T30" fmla="*/ 0 w 242"/>
                <a:gd name="T31" fmla="*/ 120 h 241"/>
                <a:gd name="T32" fmla="*/ 5 w 242"/>
                <a:gd name="T33" fmla="*/ 82 h 241"/>
                <a:gd name="T34" fmla="*/ 24 w 242"/>
                <a:gd name="T35" fmla="*/ 49 h 241"/>
                <a:gd name="T36" fmla="*/ 49 w 242"/>
                <a:gd name="T37" fmla="*/ 22 h 241"/>
                <a:gd name="T38" fmla="*/ 82 w 242"/>
                <a:gd name="T39" fmla="*/ 5 h 241"/>
                <a:gd name="T40" fmla="*/ 121 w 242"/>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41">
                  <a:moveTo>
                    <a:pt x="121" y="0"/>
                  </a:moveTo>
                  <a:lnTo>
                    <a:pt x="159" y="5"/>
                  </a:lnTo>
                  <a:lnTo>
                    <a:pt x="192" y="22"/>
                  </a:lnTo>
                  <a:lnTo>
                    <a:pt x="217" y="49"/>
                  </a:lnTo>
                  <a:lnTo>
                    <a:pt x="236" y="82"/>
                  </a:lnTo>
                  <a:lnTo>
                    <a:pt x="242" y="120"/>
                  </a:lnTo>
                  <a:lnTo>
                    <a:pt x="236" y="159"/>
                  </a:lnTo>
                  <a:lnTo>
                    <a:pt x="217" y="192"/>
                  </a:lnTo>
                  <a:lnTo>
                    <a:pt x="192" y="216"/>
                  </a:lnTo>
                  <a:lnTo>
                    <a:pt x="159" y="236"/>
                  </a:lnTo>
                  <a:lnTo>
                    <a:pt x="121" y="241"/>
                  </a:lnTo>
                  <a:lnTo>
                    <a:pt x="82" y="236"/>
                  </a:lnTo>
                  <a:lnTo>
                    <a:pt x="49" y="216"/>
                  </a:lnTo>
                  <a:lnTo>
                    <a:pt x="24" y="192"/>
                  </a:lnTo>
                  <a:lnTo>
                    <a:pt x="5" y="159"/>
                  </a:lnTo>
                  <a:lnTo>
                    <a:pt x="0" y="120"/>
                  </a:lnTo>
                  <a:lnTo>
                    <a:pt x="5" y="82"/>
                  </a:lnTo>
                  <a:lnTo>
                    <a:pt x="24" y="49"/>
                  </a:lnTo>
                  <a:lnTo>
                    <a:pt x="49" y="22"/>
                  </a:lnTo>
                  <a:lnTo>
                    <a:pt x="82" y="5"/>
                  </a:lnTo>
                  <a:lnTo>
                    <a:pt x="121"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0" name="Freeform 114">
              <a:extLst>
                <a:ext uri="{FF2B5EF4-FFF2-40B4-BE49-F238E27FC236}">
                  <a16:creationId xmlns:a16="http://schemas.microsoft.com/office/drawing/2014/main" id="{47605F33-387A-439B-B5B5-80BA5C9D27D4}"/>
                </a:ext>
              </a:extLst>
            </p:cNvPr>
            <p:cNvSpPr>
              <a:spLocks/>
            </p:cNvSpPr>
            <p:nvPr/>
          </p:nvSpPr>
          <p:spPr bwMode="auto">
            <a:xfrm>
              <a:off x="1021" y="1090"/>
              <a:ext cx="245" cy="241"/>
            </a:xfrm>
            <a:custGeom>
              <a:avLst/>
              <a:gdLst>
                <a:gd name="T0" fmla="*/ 121 w 245"/>
                <a:gd name="T1" fmla="*/ 0 h 241"/>
                <a:gd name="T2" fmla="*/ 160 w 245"/>
                <a:gd name="T3" fmla="*/ 5 h 241"/>
                <a:gd name="T4" fmla="*/ 196 w 245"/>
                <a:gd name="T5" fmla="*/ 22 h 241"/>
                <a:gd name="T6" fmla="*/ 220 w 245"/>
                <a:gd name="T7" fmla="*/ 49 h 241"/>
                <a:gd name="T8" fmla="*/ 240 w 245"/>
                <a:gd name="T9" fmla="*/ 82 h 241"/>
                <a:gd name="T10" fmla="*/ 245 w 245"/>
                <a:gd name="T11" fmla="*/ 120 h 241"/>
                <a:gd name="T12" fmla="*/ 240 w 245"/>
                <a:gd name="T13" fmla="*/ 159 h 241"/>
                <a:gd name="T14" fmla="*/ 220 w 245"/>
                <a:gd name="T15" fmla="*/ 192 h 241"/>
                <a:gd name="T16" fmla="*/ 196 w 245"/>
                <a:gd name="T17" fmla="*/ 216 h 241"/>
                <a:gd name="T18" fmla="*/ 160 w 245"/>
                <a:gd name="T19" fmla="*/ 236 h 241"/>
                <a:gd name="T20" fmla="*/ 121 w 245"/>
                <a:gd name="T21" fmla="*/ 241 h 241"/>
                <a:gd name="T22" fmla="*/ 83 w 245"/>
                <a:gd name="T23" fmla="*/ 236 h 241"/>
                <a:gd name="T24" fmla="*/ 50 w 245"/>
                <a:gd name="T25" fmla="*/ 216 h 241"/>
                <a:gd name="T26" fmla="*/ 25 w 245"/>
                <a:gd name="T27" fmla="*/ 192 h 241"/>
                <a:gd name="T28" fmla="*/ 6 w 245"/>
                <a:gd name="T29" fmla="*/ 159 h 241"/>
                <a:gd name="T30" fmla="*/ 0 w 245"/>
                <a:gd name="T31" fmla="*/ 120 h 241"/>
                <a:gd name="T32" fmla="*/ 6 w 245"/>
                <a:gd name="T33" fmla="*/ 82 h 241"/>
                <a:gd name="T34" fmla="*/ 25 w 245"/>
                <a:gd name="T35" fmla="*/ 49 h 241"/>
                <a:gd name="T36" fmla="*/ 50 w 245"/>
                <a:gd name="T37" fmla="*/ 22 h 241"/>
                <a:gd name="T38" fmla="*/ 83 w 245"/>
                <a:gd name="T39" fmla="*/ 5 h 241"/>
                <a:gd name="T40" fmla="*/ 121 w 245"/>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241">
                  <a:moveTo>
                    <a:pt x="121" y="0"/>
                  </a:moveTo>
                  <a:lnTo>
                    <a:pt x="160" y="5"/>
                  </a:lnTo>
                  <a:lnTo>
                    <a:pt x="196" y="22"/>
                  </a:lnTo>
                  <a:lnTo>
                    <a:pt x="220" y="49"/>
                  </a:lnTo>
                  <a:lnTo>
                    <a:pt x="240" y="82"/>
                  </a:lnTo>
                  <a:lnTo>
                    <a:pt x="245" y="120"/>
                  </a:lnTo>
                  <a:lnTo>
                    <a:pt x="240" y="159"/>
                  </a:lnTo>
                  <a:lnTo>
                    <a:pt x="220" y="192"/>
                  </a:lnTo>
                  <a:lnTo>
                    <a:pt x="196" y="216"/>
                  </a:lnTo>
                  <a:lnTo>
                    <a:pt x="160" y="236"/>
                  </a:lnTo>
                  <a:lnTo>
                    <a:pt x="121" y="241"/>
                  </a:lnTo>
                  <a:lnTo>
                    <a:pt x="83" y="236"/>
                  </a:lnTo>
                  <a:lnTo>
                    <a:pt x="50" y="216"/>
                  </a:lnTo>
                  <a:lnTo>
                    <a:pt x="25" y="192"/>
                  </a:lnTo>
                  <a:lnTo>
                    <a:pt x="6" y="159"/>
                  </a:lnTo>
                  <a:lnTo>
                    <a:pt x="0" y="120"/>
                  </a:lnTo>
                  <a:lnTo>
                    <a:pt x="6" y="82"/>
                  </a:lnTo>
                  <a:lnTo>
                    <a:pt x="25" y="49"/>
                  </a:lnTo>
                  <a:lnTo>
                    <a:pt x="50" y="22"/>
                  </a:lnTo>
                  <a:lnTo>
                    <a:pt x="83" y="5"/>
                  </a:lnTo>
                  <a:lnTo>
                    <a:pt x="121"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1" name="Freeform 113">
              <a:extLst>
                <a:ext uri="{FF2B5EF4-FFF2-40B4-BE49-F238E27FC236}">
                  <a16:creationId xmlns:a16="http://schemas.microsoft.com/office/drawing/2014/main" id="{59F5BD19-63D4-48F9-9132-10503E964E16}"/>
                </a:ext>
              </a:extLst>
            </p:cNvPr>
            <p:cNvSpPr>
              <a:spLocks/>
            </p:cNvSpPr>
            <p:nvPr/>
          </p:nvSpPr>
          <p:spPr bwMode="auto">
            <a:xfrm>
              <a:off x="2348" y="1090"/>
              <a:ext cx="245" cy="241"/>
            </a:xfrm>
            <a:custGeom>
              <a:avLst/>
              <a:gdLst>
                <a:gd name="T0" fmla="*/ 121 w 245"/>
                <a:gd name="T1" fmla="*/ 0 h 241"/>
                <a:gd name="T2" fmla="*/ 160 w 245"/>
                <a:gd name="T3" fmla="*/ 5 h 241"/>
                <a:gd name="T4" fmla="*/ 196 w 245"/>
                <a:gd name="T5" fmla="*/ 22 h 241"/>
                <a:gd name="T6" fmla="*/ 220 w 245"/>
                <a:gd name="T7" fmla="*/ 49 h 241"/>
                <a:gd name="T8" fmla="*/ 240 w 245"/>
                <a:gd name="T9" fmla="*/ 82 h 241"/>
                <a:gd name="T10" fmla="*/ 245 w 245"/>
                <a:gd name="T11" fmla="*/ 120 h 241"/>
                <a:gd name="T12" fmla="*/ 240 w 245"/>
                <a:gd name="T13" fmla="*/ 159 h 241"/>
                <a:gd name="T14" fmla="*/ 220 w 245"/>
                <a:gd name="T15" fmla="*/ 192 h 241"/>
                <a:gd name="T16" fmla="*/ 196 w 245"/>
                <a:gd name="T17" fmla="*/ 216 h 241"/>
                <a:gd name="T18" fmla="*/ 160 w 245"/>
                <a:gd name="T19" fmla="*/ 236 h 241"/>
                <a:gd name="T20" fmla="*/ 121 w 245"/>
                <a:gd name="T21" fmla="*/ 241 h 241"/>
                <a:gd name="T22" fmla="*/ 83 w 245"/>
                <a:gd name="T23" fmla="*/ 236 h 241"/>
                <a:gd name="T24" fmla="*/ 50 w 245"/>
                <a:gd name="T25" fmla="*/ 216 h 241"/>
                <a:gd name="T26" fmla="*/ 25 w 245"/>
                <a:gd name="T27" fmla="*/ 192 h 241"/>
                <a:gd name="T28" fmla="*/ 6 w 245"/>
                <a:gd name="T29" fmla="*/ 159 h 241"/>
                <a:gd name="T30" fmla="*/ 0 w 245"/>
                <a:gd name="T31" fmla="*/ 120 h 241"/>
                <a:gd name="T32" fmla="*/ 6 w 245"/>
                <a:gd name="T33" fmla="*/ 82 h 241"/>
                <a:gd name="T34" fmla="*/ 25 w 245"/>
                <a:gd name="T35" fmla="*/ 49 h 241"/>
                <a:gd name="T36" fmla="*/ 50 w 245"/>
                <a:gd name="T37" fmla="*/ 22 h 241"/>
                <a:gd name="T38" fmla="*/ 83 w 245"/>
                <a:gd name="T39" fmla="*/ 5 h 241"/>
                <a:gd name="T40" fmla="*/ 121 w 245"/>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241">
                  <a:moveTo>
                    <a:pt x="121" y="0"/>
                  </a:moveTo>
                  <a:lnTo>
                    <a:pt x="160" y="5"/>
                  </a:lnTo>
                  <a:lnTo>
                    <a:pt x="196" y="22"/>
                  </a:lnTo>
                  <a:lnTo>
                    <a:pt x="220" y="49"/>
                  </a:lnTo>
                  <a:lnTo>
                    <a:pt x="240" y="82"/>
                  </a:lnTo>
                  <a:lnTo>
                    <a:pt x="245" y="120"/>
                  </a:lnTo>
                  <a:lnTo>
                    <a:pt x="240" y="159"/>
                  </a:lnTo>
                  <a:lnTo>
                    <a:pt x="220" y="192"/>
                  </a:lnTo>
                  <a:lnTo>
                    <a:pt x="196" y="216"/>
                  </a:lnTo>
                  <a:lnTo>
                    <a:pt x="160" y="236"/>
                  </a:lnTo>
                  <a:lnTo>
                    <a:pt x="121" y="241"/>
                  </a:lnTo>
                  <a:lnTo>
                    <a:pt x="83" y="236"/>
                  </a:lnTo>
                  <a:lnTo>
                    <a:pt x="50" y="216"/>
                  </a:lnTo>
                  <a:lnTo>
                    <a:pt x="25" y="192"/>
                  </a:lnTo>
                  <a:lnTo>
                    <a:pt x="6" y="159"/>
                  </a:lnTo>
                  <a:lnTo>
                    <a:pt x="0" y="120"/>
                  </a:lnTo>
                  <a:lnTo>
                    <a:pt x="6" y="82"/>
                  </a:lnTo>
                  <a:lnTo>
                    <a:pt x="25" y="49"/>
                  </a:lnTo>
                  <a:lnTo>
                    <a:pt x="50" y="22"/>
                  </a:lnTo>
                  <a:lnTo>
                    <a:pt x="83" y="5"/>
                  </a:lnTo>
                  <a:lnTo>
                    <a:pt x="121"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2" name="Freeform 112">
              <a:extLst>
                <a:ext uri="{FF2B5EF4-FFF2-40B4-BE49-F238E27FC236}">
                  <a16:creationId xmlns:a16="http://schemas.microsoft.com/office/drawing/2014/main" id="{80CBD0BF-6D9D-4734-B503-42D896FFA6CC}"/>
                </a:ext>
              </a:extLst>
            </p:cNvPr>
            <p:cNvSpPr>
              <a:spLocks/>
            </p:cNvSpPr>
            <p:nvPr/>
          </p:nvSpPr>
          <p:spPr bwMode="auto">
            <a:xfrm>
              <a:off x="2822" y="1090"/>
              <a:ext cx="242" cy="241"/>
            </a:xfrm>
            <a:custGeom>
              <a:avLst/>
              <a:gdLst>
                <a:gd name="T0" fmla="*/ 121 w 242"/>
                <a:gd name="T1" fmla="*/ 0 h 241"/>
                <a:gd name="T2" fmla="*/ 159 w 242"/>
                <a:gd name="T3" fmla="*/ 5 h 241"/>
                <a:gd name="T4" fmla="*/ 192 w 242"/>
                <a:gd name="T5" fmla="*/ 22 h 241"/>
                <a:gd name="T6" fmla="*/ 217 w 242"/>
                <a:gd name="T7" fmla="*/ 49 h 241"/>
                <a:gd name="T8" fmla="*/ 236 w 242"/>
                <a:gd name="T9" fmla="*/ 82 h 241"/>
                <a:gd name="T10" fmla="*/ 242 w 242"/>
                <a:gd name="T11" fmla="*/ 120 h 241"/>
                <a:gd name="T12" fmla="*/ 236 w 242"/>
                <a:gd name="T13" fmla="*/ 159 h 241"/>
                <a:gd name="T14" fmla="*/ 217 w 242"/>
                <a:gd name="T15" fmla="*/ 192 h 241"/>
                <a:gd name="T16" fmla="*/ 192 w 242"/>
                <a:gd name="T17" fmla="*/ 216 h 241"/>
                <a:gd name="T18" fmla="*/ 159 w 242"/>
                <a:gd name="T19" fmla="*/ 236 h 241"/>
                <a:gd name="T20" fmla="*/ 121 w 242"/>
                <a:gd name="T21" fmla="*/ 241 h 241"/>
                <a:gd name="T22" fmla="*/ 82 w 242"/>
                <a:gd name="T23" fmla="*/ 236 h 241"/>
                <a:gd name="T24" fmla="*/ 49 w 242"/>
                <a:gd name="T25" fmla="*/ 216 h 241"/>
                <a:gd name="T26" fmla="*/ 24 w 242"/>
                <a:gd name="T27" fmla="*/ 192 h 241"/>
                <a:gd name="T28" fmla="*/ 5 w 242"/>
                <a:gd name="T29" fmla="*/ 159 h 241"/>
                <a:gd name="T30" fmla="*/ 0 w 242"/>
                <a:gd name="T31" fmla="*/ 120 h 241"/>
                <a:gd name="T32" fmla="*/ 5 w 242"/>
                <a:gd name="T33" fmla="*/ 82 h 241"/>
                <a:gd name="T34" fmla="*/ 24 w 242"/>
                <a:gd name="T35" fmla="*/ 49 h 241"/>
                <a:gd name="T36" fmla="*/ 49 w 242"/>
                <a:gd name="T37" fmla="*/ 22 h 241"/>
                <a:gd name="T38" fmla="*/ 82 w 242"/>
                <a:gd name="T39" fmla="*/ 5 h 241"/>
                <a:gd name="T40" fmla="*/ 121 w 242"/>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41">
                  <a:moveTo>
                    <a:pt x="121" y="0"/>
                  </a:moveTo>
                  <a:lnTo>
                    <a:pt x="159" y="5"/>
                  </a:lnTo>
                  <a:lnTo>
                    <a:pt x="192" y="22"/>
                  </a:lnTo>
                  <a:lnTo>
                    <a:pt x="217" y="49"/>
                  </a:lnTo>
                  <a:lnTo>
                    <a:pt x="236" y="82"/>
                  </a:lnTo>
                  <a:lnTo>
                    <a:pt x="242" y="120"/>
                  </a:lnTo>
                  <a:lnTo>
                    <a:pt x="236" y="159"/>
                  </a:lnTo>
                  <a:lnTo>
                    <a:pt x="217" y="192"/>
                  </a:lnTo>
                  <a:lnTo>
                    <a:pt x="192" y="216"/>
                  </a:lnTo>
                  <a:lnTo>
                    <a:pt x="159" y="236"/>
                  </a:lnTo>
                  <a:lnTo>
                    <a:pt x="121" y="241"/>
                  </a:lnTo>
                  <a:lnTo>
                    <a:pt x="82" y="236"/>
                  </a:lnTo>
                  <a:lnTo>
                    <a:pt x="49" y="216"/>
                  </a:lnTo>
                  <a:lnTo>
                    <a:pt x="24" y="192"/>
                  </a:lnTo>
                  <a:lnTo>
                    <a:pt x="5" y="159"/>
                  </a:lnTo>
                  <a:lnTo>
                    <a:pt x="0" y="120"/>
                  </a:lnTo>
                  <a:lnTo>
                    <a:pt x="5" y="82"/>
                  </a:lnTo>
                  <a:lnTo>
                    <a:pt x="24" y="49"/>
                  </a:lnTo>
                  <a:lnTo>
                    <a:pt x="49" y="22"/>
                  </a:lnTo>
                  <a:lnTo>
                    <a:pt x="82" y="5"/>
                  </a:lnTo>
                  <a:lnTo>
                    <a:pt x="121"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 name="Freeform 111">
              <a:extLst>
                <a:ext uri="{FF2B5EF4-FFF2-40B4-BE49-F238E27FC236}">
                  <a16:creationId xmlns:a16="http://schemas.microsoft.com/office/drawing/2014/main" id="{3D116C82-4461-43DD-A6CD-F7936EFC4885}"/>
                </a:ext>
              </a:extLst>
            </p:cNvPr>
            <p:cNvSpPr>
              <a:spLocks/>
            </p:cNvSpPr>
            <p:nvPr/>
          </p:nvSpPr>
          <p:spPr bwMode="auto">
            <a:xfrm>
              <a:off x="4146" y="1090"/>
              <a:ext cx="242" cy="241"/>
            </a:xfrm>
            <a:custGeom>
              <a:avLst/>
              <a:gdLst>
                <a:gd name="T0" fmla="*/ 121 w 242"/>
                <a:gd name="T1" fmla="*/ 0 h 241"/>
                <a:gd name="T2" fmla="*/ 159 w 242"/>
                <a:gd name="T3" fmla="*/ 5 h 241"/>
                <a:gd name="T4" fmla="*/ 192 w 242"/>
                <a:gd name="T5" fmla="*/ 22 h 241"/>
                <a:gd name="T6" fmla="*/ 217 w 242"/>
                <a:gd name="T7" fmla="*/ 49 h 241"/>
                <a:gd name="T8" fmla="*/ 236 w 242"/>
                <a:gd name="T9" fmla="*/ 82 h 241"/>
                <a:gd name="T10" fmla="*/ 242 w 242"/>
                <a:gd name="T11" fmla="*/ 120 h 241"/>
                <a:gd name="T12" fmla="*/ 236 w 242"/>
                <a:gd name="T13" fmla="*/ 159 h 241"/>
                <a:gd name="T14" fmla="*/ 217 w 242"/>
                <a:gd name="T15" fmla="*/ 192 h 241"/>
                <a:gd name="T16" fmla="*/ 192 w 242"/>
                <a:gd name="T17" fmla="*/ 216 h 241"/>
                <a:gd name="T18" fmla="*/ 159 w 242"/>
                <a:gd name="T19" fmla="*/ 236 h 241"/>
                <a:gd name="T20" fmla="*/ 121 w 242"/>
                <a:gd name="T21" fmla="*/ 241 h 241"/>
                <a:gd name="T22" fmla="*/ 82 w 242"/>
                <a:gd name="T23" fmla="*/ 236 h 241"/>
                <a:gd name="T24" fmla="*/ 49 w 242"/>
                <a:gd name="T25" fmla="*/ 216 h 241"/>
                <a:gd name="T26" fmla="*/ 24 w 242"/>
                <a:gd name="T27" fmla="*/ 192 h 241"/>
                <a:gd name="T28" fmla="*/ 5 w 242"/>
                <a:gd name="T29" fmla="*/ 159 h 241"/>
                <a:gd name="T30" fmla="*/ 0 w 242"/>
                <a:gd name="T31" fmla="*/ 120 h 241"/>
                <a:gd name="T32" fmla="*/ 5 w 242"/>
                <a:gd name="T33" fmla="*/ 82 h 241"/>
                <a:gd name="T34" fmla="*/ 24 w 242"/>
                <a:gd name="T35" fmla="*/ 49 h 241"/>
                <a:gd name="T36" fmla="*/ 49 w 242"/>
                <a:gd name="T37" fmla="*/ 22 h 241"/>
                <a:gd name="T38" fmla="*/ 82 w 242"/>
                <a:gd name="T39" fmla="*/ 5 h 241"/>
                <a:gd name="T40" fmla="*/ 121 w 242"/>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41">
                  <a:moveTo>
                    <a:pt x="121" y="0"/>
                  </a:moveTo>
                  <a:lnTo>
                    <a:pt x="159" y="5"/>
                  </a:lnTo>
                  <a:lnTo>
                    <a:pt x="192" y="22"/>
                  </a:lnTo>
                  <a:lnTo>
                    <a:pt x="217" y="49"/>
                  </a:lnTo>
                  <a:lnTo>
                    <a:pt x="236" y="82"/>
                  </a:lnTo>
                  <a:lnTo>
                    <a:pt x="242" y="120"/>
                  </a:lnTo>
                  <a:lnTo>
                    <a:pt x="236" y="159"/>
                  </a:lnTo>
                  <a:lnTo>
                    <a:pt x="217" y="192"/>
                  </a:lnTo>
                  <a:lnTo>
                    <a:pt x="192" y="216"/>
                  </a:lnTo>
                  <a:lnTo>
                    <a:pt x="159" y="236"/>
                  </a:lnTo>
                  <a:lnTo>
                    <a:pt x="121" y="241"/>
                  </a:lnTo>
                  <a:lnTo>
                    <a:pt x="82" y="236"/>
                  </a:lnTo>
                  <a:lnTo>
                    <a:pt x="49" y="216"/>
                  </a:lnTo>
                  <a:lnTo>
                    <a:pt x="24" y="192"/>
                  </a:lnTo>
                  <a:lnTo>
                    <a:pt x="5" y="159"/>
                  </a:lnTo>
                  <a:lnTo>
                    <a:pt x="0" y="120"/>
                  </a:lnTo>
                  <a:lnTo>
                    <a:pt x="5" y="82"/>
                  </a:lnTo>
                  <a:lnTo>
                    <a:pt x="24" y="49"/>
                  </a:lnTo>
                  <a:lnTo>
                    <a:pt x="49" y="22"/>
                  </a:lnTo>
                  <a:lnTo>
                    <a:pt x="82" y="5"/>
                  </a:lnTo>
                  <a:lnTo>
                    <a:pt x="121"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4" name="Freeform 110">
              <a:extLst>
                <a:ext uri="{FF2B5EF4-FFF2-40B4-BE49-F238E27FC236}">
                  <a16:creationId xmlns:a16="http://schemas.microsoft.com/office/drawing/2014/main" id="{F205BB74-3378-4391-8906-8C95ED41B852}"/>
                </a:ext>
              </a:extLst>
            </p:cNvPr>
            <p:cNvSpPr>
              <a:spLocks/>
            </p:cNvSpPr>
            <p:nvPr/>
          </p:nvSpPr>
          <p:spPr bwMode="auto">
            <a:xfrm>
              <a:off x="4616" y="1090"/>
              <a:ext cx="245" cy="241"/>
            </a:xfrm>
            <a:custGeom>
              <a:avLst/>
              <a:gdLst>
                <a:gd name="T0" fmla="*/ 124 w 245"/>
                <a:gd name="T1" fmla="*/ 0 h 241"/>
                <a:gd name="T2" fmla="*/ 163 w 245"/>
                <a:gd name="T3" fmla="*/ 5 h 241"/>
                <a:gd name="T4" fmla="*/ 196 w 245"/>
                <a:gd name="T5" fmla="*/ 22 h 241"/>
                <a:gd name="T6" fmla="*/ 221 w 245"/>
                <a:gd name="T7" fmla="*/ 49 h 241"/>
                <a:gd name="T8" fmla="*/ 240 w 245"/>
                <a:gd name="T9" fmla="*/ 82 h 241"/>
                <a:gd name="T10" fmla="*/ 245 w 245"/>
                <a:gd name="T11" fmla="*/ 120 h 241"/>
                <a:gd name="T12" fmla="*/ 240 w 245"/>
                <a:gd name="T13" fmla="*/ 159 h 241"/>
                <a:gd name="T14" fmla="*/ 221 w 245"/>
                <a:gd name="T15" fmla="*/ 192 h 241"/>
                <a:gd name="T16" fmla="*/ 196 w 245"/>
                <a:gd name="T17" fmla="*/ 216 h 241"/>
                <a:gd name="T18" fmla="*/ 163 w 245"/>
                <a:gd name="T19" fmla="*/ 236 h 241"/>
                <a:gd name="T20" fmla="*/ 124 w 245"/>
                <a:gd name="T21" fmla="*/ 241 h 241"/>
                <a:gd name="T22" fmla="*/ 86 w 245"/>
                <a:gd name="T23" fmla="*/ 236 h 241"/>
                <a:gd name="T24" fmla="*/ 50 w 245"/>
                <a:gd name="T25" fmla="*/ 216 h 241"/>
                <a:gd name="T26" fmla="*/ 25 w 245"/>
                <a:gd name="T27" fmla="*/ 192 h 241"/>
                <a:gd name="T28" fmla="*/ 6 w 245"/>
                <a:gd name="T29" fmla="*/ 159 h 241"/>
                <a:gd name="T30" fmla="*/ 0 w 245"/>
                <a:gd name="T31" fmla="*/ 120 h 241"/>
                <a:gd name="T32" fmla="*/ 6 w 245"/>
                <a:gd name="T33" fmla="*/ 82 h 241"/>
                <a:gd name="T34" fmla="*/ 25 w 245"/>
                <a:gd name="T35" fmla="*/ 49 h 241"/>
                <a:gd name="T36" fmla="*/ 50 w 245"/>
                <a:gd name="T37" fmla="*/ 22 h 241"/>
                <a:gd name="T38" fmla="*/ 86 w 245"/>
                <a:gd name="T39" fmla="*/ 5 h 241"/>
                <a:gd name="T40" fmla="*/ 124 w 245"/>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5" h="241">
                  <a:moveTo>
                    <a:pt x="124" y="0"/>
                  </a:moveTo>
                  <a:lnTo>
                    <a:pt x="163" y="5"/>
                  </a:lnTo>
                  <a:lnTo>
                    <a:pt x="196" y="22"/>
                  </a:lnTo>
                  <a:lnTo>
                    <a:pt x="221" y="49"/>
                  </a:lnTo>
                  <a:lnTo>
                    <a:pt x="240" y="82"/>
                  </a:lnTo>
                  <a:lnTo>
                    <a:pt x="245" y="120"/>
                  </a:lnTo>
                  <a:lnTo>
                    <a:pt x="240" y="159"/>
                  </a:lnTo>
                  <a:lnTo>
                    <a:pt x="221" y="192"/>
                  </a:lnTo>
                  <a:lnTo>
                    <a:pt x="196" y="216"/>
                  </a:lnTo>
                  <a:lnTo>
                    <a:pt x="163" y="236"/>
                  </a:lnTo>
                  <a:lnTo>
                    <a:pt x="124" y="241"/>
                  </a:lnTo>
                  <a:lnTo>
                    <a:pt x="86" y="236"/>
                  </a:lnTo>
                  <a:lnTo>
                    <a:pt x="50" y="216"/>
                  </a:lnTo>
                  <a:lnTo>
                    <a:pt x="25" y="192"/>
                  </a:lnTo>
                  <a:lnTo>
                    <a:pt x="6" y="159"/>
                  </a:lnTo>
                  <a:lnTo>
                    <a:pt x="0" y="120"/>
                  </a:lnTo>
                  <a:lnTo>
                    <a:pt x="6" y="82"/>
                  </a:lnTo>
                  <a:lnTo>
                    <a:pt x="25" y="49"/>
                  </a:lnTo>
                  <a:lnTo>
                    <a:pt x="50" y="22"/>
                  </a:lnTo>
                  <a:lnTo>
                    <a:pt x="86" y="5"/>
                  </a:lnTo>
                  <a:lnTo>
                    <a:pt x="124"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5" name="Rectangle 109">
              <a:extLst>
                <a:ext uri="{FF2B5EF4-FFF2-40B4-BE49-F238E27FC236}">
                  <a16:creationId xmlns:a16="http://schemas.microsoft.com/office/drawing/2014/main" id="{1E056566-A75E-4745-9A6B-55CA8813D89D}"/>
                </a:ext>
              </a:extLst>
            </p:cNvPr>
            <p:cNvSpPr>
              <a:spLocks noChangeArrowheads="1"/>
            </p:cNvSpPr>
            <p:nvPr/>
          </p:nvSpPr>
          <p:spPr bwMode="auto">
            <a:xfrm>
              <a:off x="7124" y="354"/>
              <a:ext cx="1057" cy="730"/>
            </a:xfrm>
            <a:prstGeom prst="rect">
              <a:avLst/>
            </a:prstGeom>
            <a:noFill/>
            <a:ln w="508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6" name="Freeform 108">
              <a:extLst>
                <a:ext uri="{FF2B5EF4-FFF2-40B4-BE49-F238E27FC236}">
                  <a16:creationId xmlns:a16="http://schemas.microsoft.com/office/drawing/2014/main" id="{4BEF443D-3521-4A5A-B66E-51E45E680537}"/>
                </a:ext>
              </a:extLst>
            </p:cNvPr>
            <p:cNvSpPr>
              <a:spLocks/>
            </p:cNvSpPr>
            <p:nvPr/>
          </p:nvSpPr>
          <p:spPr bwMode="auto">
            <a:xfrm>
              <a:off x="7275" y="1090"/>
              <a:ext cx="243" cy="241"/>
            </a:xfrm>
            <a:custGeom>
              <a:avLst/>
              <a:gdLst>
                <a:gd name="T0" fmla="*/ 122 w 243"/>
                <a:gd name="T1" fmla="*/ 0 h 241"/>
                <a:gd name="T2" fmla="*/ 160 w 243"/>
                <a:gd name="T3" fmla="*/ 5 h 241"/>
                <a:gd name="T4" fmla="*/ 193 w 243"/>
                <a:gd name="T5" fmla="*/ 22 h 241"/>
                <a:gd name="T6" fmla="*/ 221 w 243"/>
                <a:gd name="T7" fmla="*/ 49 h 241"/>
                <a:gd name="T8" fmla="*/ 237 w 243"/>
                <a:gd name="T9" fmla="*/ 82 h 241"/>
                <a:gd name="T10" fmla="*/ 243 w 243"/>
                <a:gd name="T11" fmla="*/ 120 h 241"/>
                <a:gd name="T12" fmla="*/ 237 w 243"/>
                <a:gd name="T13" fmla="*/ 159 h 241"/>
                <a:gd name="T14" fmla="*/ 221 w 243"/>
                <a:gd name="T15" fmla="*/ 192 h 241"/>
                <a:gd name="T16" fmla="*/ 193 w 243"/>
                <a:gd name="T17" fmla="*/ 216 h 241"/>
                <a:gd name="T18" fmla="*/ 160 w 243"/>
                <a:gd name="T19" fmla="*/ 236 h 241"/>
                <a:gd name="T20" fmla="*/ 122 w 243"/>
                <a:gd name="T21" fmla="*/ 241 h 241"/>
                <a:gd name="T22" fmla="*/ 83 w 243"/>
                <a:gd name="T23" fmla="*/ 236 h 241"/>
                <a:gd name="T24" fmla="*/ 50 w 243"/>
                <a:gd name="T25" fmla="*/ 216 h 241"/>
                <a:gd name="T26" fmla="*/ 25 w 243"/>
                <a:gd name="T27" fmla="*/ 192 h 241"/>
                <a:gd name="T28" fmla="*/ 6 w 243"/>
                <a:gd name="T29" fmla="*/ 159 h 241"/>
                <a:gd name="T30" fmla="*/ 0 w 243"/>
                <a:gd name="T31" fmla="*/ 120 h 241"/>
                <a:gd name="T32" fmla="*/ 6 w 243"/>
                <a:gd name="T33" fmla="*/ 82 h 241"/>
                <a:gd name="T34" fmla="*/ 25 w 243"/>
                <a:gd name="T35" fmla="*/ 49 h 241"/>
                <a:gd name="T36" fmla="*/ 50 w 243"/>
                <a:gd name="T37" fmla="*/ 22 h 241"/>
                <a:gd name="T38" fmla="*/ 83 w 243"/>
                <a:gd name="T39" fmla="*/ 5 h 241"/>
                <a:gd name="T40" fmla="*/ 122 w 243"/>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241">
                  <a:moveTo>
                    <a:pt x="122" y="0"/>
                  </a:moveTo>
                  <a:lnTo>
                    <a:pt x="160" y="5"/>
                  </a:lnTo>
                  <a:lnTo>
                    <a:pt x="193" y="22"/>
                  </a:lnTo>
                  <a:lnTo>
                    <a:pt x="221" y="49"/>
                  </a:lnTo>
                  <a:lnTo>
                    <a:pt x="237" y="82"/>
                  </a:lnTo>
                  <a:lnTo>
                    <a:pt x="243" y="120"/>
                  </a:lnTo>
                  <a:lnTo>
                    <a:pt x="237" y="159"/>
                  </a:lnTo>
                  <a:lnTo>
                    <a:pt x="221" y="192"/>
                  </a:lnTo>
                  <a:lnTo>
                    <a:pt x="193" y="216"/>
                  </a:lnTo>
                  <a:lnTo>
                    <a:pt x="160" y="236"/>
                  </a:lnTo>
                  <a:lnTo>
                    <a:pt x="122" y="241"/>
                  </a:lnTo>
                  <a:lnTo>
                    <a:pt x="83" y="236"/>
                  </a:lnTo>
                  <a:lnTo>
                    <a:pt x="50" y="216"/>
                  </a:lnTo>
                  <a:lnTo>
                    <a:pt x="25" y="192"/>
                  </a:lnTo>
                  <a:lnTo>
                    <a:pt x="6" y="159"/>
                  </a:lnTo>
                  <a:lnTo>
                    <a:pt x="0" y="120"/>
                  </a:lnTo>
                  <a:lnTo>
                    <a:pt x="6" y="82"/>
                  </a:lnTo>
                  <a:lnTo>
                    <a:pt x="25" y="49"/>
                  </a:lnTo>
                  <a:lnTo>
                    <a:pt x="50" y="22"/>
                  </a:lnTo>
                  <a:lnTo>
                    <a:pt x="83" y="5"/>
                  </a:lnTo>
                  <a:lnTo>
                    <a:pt x="122"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7" name="Freeform 107">
              <a:extLst>
                <a:ext uri="{FF2B5EF4-FFF2-40B4-BE49-F238E27FC236}">
                  <a16:creationId xmlns:a16="http://schemas.microsoft.com/office/drawing/2014/main" id="{42403E6D-78C3-47CD-ACA9-CB848EDACAB8}"/>
                </a:ext>
              </a:extLst>
            </p:cNvPr>
            <p:cNvSpPr>
              <a:spLocks/>
            </p:cNvSpPr>
            <p:nvPr/>
          </p:nvSpPr>
          <p:spPr bwMode="auto">
            <a:xfrm>
              <a:off x="7749" y="1090"/>
              <a:ext cx="242" cy="241"/>
            </a:xfrm>
            <a:custGeom>
              <a:avLst/>
              <a:gdLst>
                <a:gd name="T0" fmla="*/ 121 w 242"/>
                <a:gd name="T1" fmla="*/ 0 h 241"/>
                <a:gd name="T2" fmla="*/ 160 w 242"/>
                <a:gd name="T3" fmla="*/ 5 h 241"/>
                <a:gd name="T4" fmla="*/ 193 w 242"/>
                <a:gd name="T5" fmla="*/ 22 h 241"/>
                <a:gd name="T6" fmla="*/ 217 w 242"/>
                <a:gd name="T7" fmla="*/ 49 h 241"/>
                <a:gd name="T8" fmla="*/ 237 w 242"/>
                <a:gd name="T9" fmla="*/ 82 h 241"/>
                <a:gd name="T10" fmla="*/ 242 w 242"/>
                <a:gd name="T11" fmla="*/ 120 h 241"/>
                <a:gd name="T12" fmla="*/ 237 w 242"/>
                <a:gd name="T13" fmla="*/ 159 h 241"/>
                <a:gd name="T14" fmla="*/ 217 w 242"/>
                <a:gd name="T15" fmla="*/ 192 h 241"/>
                <a:gd name="T16" fmla="*/ 193 w 242"/>
                <a:gd name="T17" fmla="*/ 216 h 241"/>
                <a:gd name="T18" fmla="*/ 160 w 242"/>
                <a:gd name="T19" fmla="*/ 236 h 241"/>
                <a:gd name="T20" fmla="*/ 121 w 242"/>
                <a:gd name="T21" fmla="*/ 241 h 241"/>
                <a:gd name="T22" fmla="*/ 83 w 242"/>
                <a:gd name="T23" fmla="*/ 236 h 241"/>
                <a:gd name="T24" fmla="*/ 49 w 242"/>
                <a:gd name="T25" fmla="*/ 216 h 241"/>
                <a:gd name="T26" fmla="*/ 22 w 242"/>
                <a:gd name="T27" fmla="*/ 192 h 241"/>
                <a:gd name="T28" fmla="*/ 5 w 242"/>
                <a:gd name="T29" fmla="*/ 159 h 241"/>
                <a:gd name="T30" fmla="*/ 0 w 242"/>
                <a:gd name="T31" fmla="*/ 120 h 241"/>
                <a:gd name="T32" fmla="*/ 5 w 242"/>
                <a:gd name="T33" fmla="*/ 82 h 241"/>
                <a:gd name="T34" fmla="*/ 22 w 242"/>
                <a:gd name="T35" fmla="*/ 49 h 241"/>
                <a:gd name="T36" fmla="*/ 49 w 242"/>
                <a:gd name="T37" fmla="*/ 22 h 241"/>
                <a:gd name="T38" fmla="*/ 83 w 242"/>
                <a:gd name="T39" fmla="*/ 5 h 241"/>
                <a:gd name="T40" fmla="*/ 121 w 242"/>
                <a:gd name="T41"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41">
                  <a:moveTo>
                    <a:pt x="121" y="0"/>
                  </a:moveTo>
                  <a:lnTo>
                    <a:pt x="160" y="5"/>
                  </a:lnTo>
                  <a:lnTo>
                    <a:pt x="193" y="22"/>
                  </a:lnTo>
                  <a:lnTo>
                    <a:pt x="217" y="49"/>
                  </a:lnTo>
                  <a:lnTo>
                    <a:pt x="237" y="82"/>
                  </a:lnTo>
                  <a:lnTo>
                    <a:pt x="242" y="120"/>
                  </a:lnTo>
                  <a:lnTo>
                    <a:pt x="237" y="159"/>
                  </a:lnTo>
                  <a:lnTo>
                    <a:pt x="217" y="192"/>
                  </a:lnTo>
                  <a:lnTo>
                    <a:pt x="193" y="216"/>
                  </a:lnTo>
                  <a:lnTo>
                    <a:pt x="160" y="236"/>
                  </a:lnTo>
                  <a:lnTo>
                    <a:pt x="121" y="241"/>
                  </a:lnTo>
                  <a:lnTo>
                    <a:pt x="83" y="236"/>
                  </a:lnTo>
                  <a:lnTo>
                    <a:pt x="49" y="216"/>
                  </a:lnTo>
                  <a:lnTo>
                    <a:pt x="22" y="192"/>
                  </a:lnTo>
                  <a:lnTo>
                    <a:pt x="5" y="159"/>
                  </a:lnTo>
                  <a:lnTo>
                    <a:pt x="0" y="120"/>
                  </a:lnTo>
                  <a:lnTo>
                    <a:pt x="5" y="82"/>
                  </a:lnTo>
                  <a:lnTo>
                    <a:pt x="22" y="49"/>
                  </a:lnTo>
                  <a:lnTo>
                    <a:pt x="49" y="22"/>
                  </a:lnTo>
                  <a:lnTo>
                    <a:pt x="83" y="5"/>
                  </a:lnTo>
                  <a:lnTo>
                    <a:pt x="121"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8" name="Freeform 106">
              <a:extLst>
                <a:ext uri="{FF2B5EF4-FFF2-40B4-BE49-F238E27FC236}">
                  <a16:creationId xmlns:a16="http://schemas.microsoft.com/office/drawing/2014/main" id="{C4993562-7F32-43AC-A9FE-38E63EAE9CAB}"/>
                </a:ext>
              </a:extLst>
            </p:cNvPr>
            <p:cNvSpPr>
              <a:spLocks/>
            </p:cNvSpPr>
            <p:nvPr/>
          </p:nvSpPr>
          <p:spPr bwMode="auto">
            <a:xfrm>
              <a:off x="5049" y="604"/>
              <a:ext cx="734" cy="206"/>
            </a:xfrm>
            <a:custGeom>
              <a:avLst/>
              <a:gdLst>
                <a:gd name="T0" fmla="*/ 0 w 734"/>
                <a:gd name="T1" fmla="*/ 110 h 206"/>
                <a:gd name="T2" fmla="*/ 55 w 734"/>
                <a:gd name="T3" fmla="*/ 0 h 206"/>
                <a:gd name="T4" fmla="*/ 85 w 734"/>
                <a:gd name="T5" fmla="*/ 206 h 206"/>
                <a:gd name="T6" fmla="*/ 154 w 734"/>
                <a:gd name="T7" fmla="*/ 0 h 206"/>
                <a:gd name="T8" fmla="*/ 189 w 734"/>
                <a:gd name="T9" fmla="*/ 203 h 206"/>
                <a:gd name="T10" fmla="*/ 253 w 734"/>
                <a:gd name="T11" fmla="*/ 0 h 206"/>
                <a:gd name="T12" fmla="*/ 291 w 734"/>
                <a:gd name="T13" fmla="*/ 203 h 206"/>
                <a:gd name="T14" fmla="*/ 346 w 734"/>
                <a:gd name="T15" fmla="*/ 0 h 206"/>
                <a:gd name="T16" fmla="*/ 388 w 734"/>
                <a:gd name="T17" fmla="*/ 203 h 206"/>
                <a:gd name="T18" fmla="*/ 454 w 734"/>
                <a:gd name="T19" fmla="*/ 0 h 206"/>
                <a:gd name="T20" fmla="*/ 487 w 734"/>
                <a:gd name="T21" fmla="*/ 203 h 206"/>
                <a:gd name="T22" fmla="*/ 556 w 734"/>
                <a:gd name="T23" fmla="*/ 0 h 206"/>
                <a:gd name="T24" fmla="*/ 594 w 734"/>
                <a:gd name="T25" fmla="*/ 203 h 206"/>
                <a:gd name="T26" fmla="*/ 657 w 734"/>
                <a:gd name="T27" fmla="*/ 0 h 206"/>
                <a:gd name="T28" fmla="*/ 690 w 734"/>
                <a:gd name="T29" fmla="*/ 203 h 206"/>
                <a:gd name="T30" fmla="*/ 734 w 734"/>
                <a:gd name="T31" fmla="*/ 90 h 206"/>
                <a:gd name="T32" fmla="*/ 734 w 734"/>
                <a:gd name="T33" fmla="*/ 9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4" h="206">
                  <a:moveTo>
                    <a:pt x="0" y="110"/>
                  </a:moveTo>
                  <a:lnTo>
                    <a:pt x="55" y="0"/>
                  </a:lnTo>
                  <a:lnTo>
                    <a:pt x="85" y="206"/>
                  </a:lnTo>
                  <a:lnTo>
                    <a:pt x="154" y="0"/>
                  </a:lnTo>
                  <a:lnTo>
                    <a:pt x="189" y="203"/>
                  </a:lnTo>
                  <a:lnTo>
                    <a:pt x="253" y="0"/>
                  </a:lnTo>
                  <a:lnTo>
                    <a:pt x="291" y="203"/>
                  </a:lnTo>
                  <a:lnTo>
                    <a:pt x="346" y="0"/>
                  </a:lnTo>
                  <a:lnTo>
                    <a:pt x="388" y="203"/>
                  </a:lnTo>
                  <a:lnTo>
                    <a:pt x="454" y="0"/>
                  </a:lnTo>
                  <a:lnTo>
                    <a:pt x="487" y="203"/>
                  </a:lnTo>
                  <a:lnTo>
                    <a:pt x="556" y="0"/>
                  </a:lnTo>
                  <a:lnTo>
                    <a:pt x="594" y="203"/>
                  </a:lnTo>
                  <a:lnTo>
                    <a:pt x="657" y="0"/>
                  </a:lnTo>
                  <a:lnTo>
                    <a:pt x="690" y="203"/>
                  </a:lnTo>
                  <a:lnTo>
                    <a:pt x="734" y="90"/>
                  </a:lnTo>
                  <a:lnTo>
                    <a:pt x="734" y="93"/>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9" name="Line 105">
              <a:extLst>
                <a:ext uri="{FF2B5EF4-FFF2-40B4-BE49-F238E27FC236}">
                  <a16:creationId xmlns:a16="http://schemas.microsoft.com/office/drawing/2014/main" id="{56F0254C-DD8F-462D-AF59-04CBD9F4F9F9}"/>
                </a:ext>
              </a:extLst>
            </p:cNvPr>
            <p:cNvSpPr>
              <a:spLocks noChangeShapeType="1"/>
            </p:cNvSpPr>
            <p:nvPr/>
          </p:nvSpPr>
          <p:spPr bwMode="auto">
            <a:xfrm flipH="1">
              <a:off x="0" y="722"/>
              <a:ext cx="314" cy="0"/>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 name="Freeform 104">
              <a:extLst>
                <a:ext uri="{FF2B5EF4-FFF2-40B4-BE49-F238E27FC236}">
                  <a16:creationId xmlns:a16="http://schemas.microsoft.com/office/drawing/2014/main" id="{7473AA74-574C-4428-8130-D053645C598C}"/>
                </a:ext>
              </a:extLst>
            </p:cNvPr>
            <p:cNvSpPr>
              <a:spLocks/>
            </p:cNvSpPr>
            <p:nvPr/>
          </p:nvSpPr>
          <p:spPr bwMode="auto">
            <a:xfrm>
              <a:off x="306" y="672"/>
              <a:ext cx="90" cy="99"/>
            </a:xfrm>
            <a:custGeom>
              <a:avLst/>
              <a:gdLst>
                <a:gd name="T0" fmla="*/ 0 w 90"/>
                <a:gd name="T1" fmla="*/ 99 h 99"/>
                <a:gd name="T2" fmla="*/ 90 w 90"/>
                <a:gd name="T3" fmla="*/ 50 h 99"/>
                <a:gd name="T4" fmla="*/ 0 w 90"/>
                <a:gd name="T5" fmla="*/ 0 h 99"/>
                <a:gd name="T6" fmla="*/ 0 w 90"/>
                <a:gd name="T7" fmla="*/ 99 h 99"/>
              </a:gdLst>
              <a:ahLst/>
              <a:cxnLst>
                <a:cxn ang="0">
                  <a:pos x="T0" y="T1"/>
                </a:cxn>
                <a:cxn ang="0">
                  <a:pos x="T2" y="T3"/>
                </a:cxn>
                <a:cxn ang="0">
                  <a:pos x="T4" y="T5"/>
                </a:cxn>
                <a:cxn ang="0">
                  <a:pos x="T6" y="T7"/>
                </a:cxn>
              </a:cxnLst>
              <a:rect l="0" t="0" r="r" b="b"/>
              <a:pathLst>
                <a:path w="90" h="99">
                  <a:moveTo>
                    <a:pt x="0" y="99"/>
                  </a:moveTo>
                  <a:lnTo>
                    <a:pt x="90" y="50"/>
                  </a:lnTo>
                  <a:lnTo>
                    <a:pt x="0" y="0"/>
                  </a:lnTo>
                  <a:lnTo>
                    <a:pt x="0" y="99"/>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1" name="Freeform 103">
              <a:extLst>
                <a:ext uri="{FF2B5EF4-FFF2-40B4-BE49-F238E27FC236}">
                  <a16:creationId xmlns:a16="http://schemas.microsoft.com/office/drawing/2014/main" id="{768F1CF1-ECF9-4184-939D-298A84576CEF}"/>
                </a:ext>
              </a:extLst>
            </p:cNvPr>
            <p:cNvSpPr>
              <a:spLocks/>
            </p:cNvSpPr>
            <p:nvPr/>
          </p:nvSpPr>
          <p:spPr bwMode="auto">
            <a:xfrm>
              <a:off x="922" y="159"/>
              <a:ext cx="435" cy="571"/>
            </a:xfrm>
            <a:custGeom>
              <a:avLst/>
              <a:gdLst>
                <a:gd name="T0" fmla="*/ 6 w 435"/>
                <a:gd name="T1" fmla="*/ 571 h 571"/>
                <a:gd name="T2" fmla="*/ 0 w 435"/>
                <a:gd name="T3" fmla="*/ 0 h 571"/>
                <a:gd name="T4" fmla="*/ 435 w 435"/>
                <a:gd name="T5" fmla="*/ 0 h 571"/>
              </a:gdLst>
              <a:ahLst/>
              <a:cxnLst>
                <a:cxn ang="0">
                  <a:pos x="T0" y="T1"/>
                </a:cxn>
                <a:cxn ang="0">
                  <a:pos x="T2" y="T3"/>
                </a:cxn>
                <a:cxn ang="0">
                  <a:pos x="T4" y="T5"/>
                </a:cxn>
              </a:cxnLst>
              <a:rect l="0" t="0" r="r" b="b"/>
              <a:pathLst>
                <a:path w="435" h="571">
                  <a:moveTo>
                    <a:pt x="6" y="571"/>
                  </a:moveTo>
                  <a:lnTo>
                    <a:pt x="0" y="0"/>
                  </a:lnTo>
                  <a:lnTo>
                    <a:pt x="435"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2" name="Freeform 102">
              <a:extLst>
                <a:ext uri="{FF2B5EF4-FFF2-40B4-BE49-F238E27FC236}">
                  <a16:creationId xmlns:a16="http://schemas.microsoft.com/office/drawing/2014/main" id="{DFD01257-3553-4635-B982-39F3AA862374}"/>
                </a:ext>
              </a:extLst>
            </p:cNvPr>
            <p:cNvSpPr>
              <a:spLocks/>
            </p:cNvSpPr>
            <p:nvPr/>
          </p:nvSpPr>
          <p:spPr bwMode="auto">
            <a:xfrm>
              <a:off x="1291" y="102"/>
              <a:ext cx="132" cy="115"/>
            </a:xfrm>
            <a:custGeom>
              <a:avLst/>
              <a:gdLst>
                <a:gd name="T0" fmla="*/ 132 w 132"/>
                <a:gd name="T1" fmla="*/ 57 h 115"/>
                <a:gd name="T2" fmla="*/ 0 w 132"/>
                <a:gd name="T3" fmla="*/ 0 h 115"/>
                <a:gd name="T4" fmla="*/ 14 w 132"/>
                <a:gd name="T5" fmla="*/ 38 h 115"/>
                <a:gd name="T6" fmla="*/ 14 w 132"/>
                <a:gd name="T7" fmla="*/ 76 h 115"/>
                <a:gd name="T8" fmla="*/ 0 w 132"/>
                <a:gd name="T9" fmla="*/ 115 h 115"/>
                <a:gd name="T10" fmla="*/ 132 w 132"/>
                <a:gd name="T11" fmla="*/ 57 h 115"/>
              </a:gdLst>
              <a:ahLst/>
              <a:cxnLst>
                <a:cxn ang="0">
                  <a:pos x="T0" y="T1"/>
                </a:cxn>
                <a:cxn ang="0">
                  <a:pos x="T2" y="T3"/>
                </a:cxn>
                <a:cxn ang="0">
                  <a:pos x="T4" y="T5"/>
                </a:cxn>
                <a:cxn ang="0">
                  <a:pos x="T6" y="T7"/>
                </a:cxn>
                <a:cxn ang="0">
                  <a:pos x="T8" y="T9"/>
                </a:cxn>
                <a:cxn ang="0">
                  <a:pos x="T10" y="T11"/>
                </a:cxn>
              </a:cxnLst>
              <a:rect l="0" t="0" r="r" b="b"/>
              <a:pathLst>
                <a:path w="132" h="115">
                  <a:moveTo>
                    <a:pt x="132" y="57"/>
                  </a:moveTo>
                  <a:lnTo>
                    <a:pt x="0" y="0"/>
                  </a:lnTo>
                  <a:lnTo>
                    <a:pt x="14" y="38"/>
                  </a:lnTo>
                  <a:lnTo>
                    <a:pt x="14" y="76"/>
                  </a:lnTo>
                  <a:lnTo>
                    <a:pt x="0" y="115"/>
                  </a:lnTo>
                  <a:lnTo>
                    <a:pt x="132" y="5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4" name="Freeform 101">
              <a:extLst>
                <a:ext uri="{FF2B5EF4-FFF2-40B4-BE49-F238E27FC236}">
                  <a16:creationId xmlns:a16="http://schemas.microsoft.com/office/drawing/2014/main" id="{68E4F75E-1058-4315-B0BC-4FCBE8E25D5A}"/>
                </a:ext>
              </a:extLst>
            </p:cNvPr>
            <p:cNvSpPr>
              <a:spLocks/>
            </p:cNvSpPr>
            <p:nvPr/>
          </p:nvSpPr>
          <p:spPr bwMode="auto">
            <a:xfrm>
              <a:off x="2722" y="159"/>
              <a:ext cx="435" cy="571"/>
            </a:xfrm>
            <a:custGeom>
              <a:avLst/>
              <a:gdLst>
                <a:gd name="T0" fmla="*/ 6 w 435"/>
                <a:gd name="T1" fmla="*/ 571 h 571"/>
                <a:gd name="T2" fmla="*/ 0 w 435"/>
                <a:gd name="T3" fmla="*/ 0 h 571"/>
                <a:gd name="T4" fmla="*/ 435 w 435"/>
                <a:gd name="T5" fmla="*/ 0 h 571"/>
              </a:gdLst>
              <a:ahLst/>
              <a:cxnLst>
                <a:cxn ang="0">
                  <a:pos x="T0" y="T1"/>
                </a:cxn>
                <a:cxn ang="0">
                  <a:pos x="T2" y="T3"/>
                </a:cxn>
                <a:cxn ang="0">
                  <a:pos x="T4" y="T5"/>
                </a:cxn>
              </a:cxnLst>
              <a:rect l="0" t="0" r="r" b="b"/>
              <a:pathLst>
                <a:path w="435" h="571">
                  <a:moveTo>
                    <a:pt x="6" y="571"/>
                  </a:moveTo>
                  <a:lnTo>
                    <a:pt x="0" y="0"/>
                  </a:lnTo>
                  <a:lnTo>
                    <a:pt x="435"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5" name="Freeform 100">
              <a:extLst>
                <a:ext uri="{FF2B5EF4-FFF2-40B4-BE49-F238E27FC236}">
                  <a16:creationId xmlns:a16="http://schemas.microsoft.com/office/drawing/2014/main" id="{C11F604D-7D9D-44EA-8E83-E82A52AF271C}"/>
                </a:ext>
              </a:extLst>
            </p:cNvPr>
            <p:cNvSpPr>
              <a:spLocks/>
            </p:cNvSpPr>
            <p:nvPr/>
          </p:nvSpPr>
          <p:spPr bwMode="auto">
            <a:xfrm>
              <a:off x="3091" y="102"/>
              <a:ext cx="132" cy="115"/>
            </a:xfrm>
            <a:custGeom>
              <a:avLst/>
              <a:gdLst>
                <a:gd name="T0" fmla="*/ 132 w 132"/>
                <a:gd name="T1" fmla="*/ 57 h 115"/>
                <a:gd name="T2" fmla="*/ 0 w 132"/>
                <a:gd name="T3" fmla="*/ 0 h 115"/>
                <a:gd name="T4" fmla="*/ 14 w 132"/>
                <a:gd name="T5" fmla="*/ 38 h 115"/>
                <a:gd name="T6" fmla="*/ 14 w 132"/>
                <a:gd name="T7" fmla="*/ 76 h 115"/>
                <a:gd name="T8" fmla="*/ 0 w 132"/>
                <a:gd name="T9" fmla="*/ 115 h 115"/>
                <a:gd name="T10" fmla="*/ 132 w 132"/>
                <a:gd name="T11" fmla="*/ 57 h 115"/>
              </a:gdLst>
              <a:ahLst/>
              <a:cxnLst>
                <a:cxn ang="0">
                  <a:pos x="T0" y="T1"/>
                </a:cxn>
                <a:cxn ang="0">
                  <a:pos x="T2" y="T3"/>
                </a:cxn>
                <a:cxn ang="0">
                  <a:pos x="T4" y="T5"/>
                </a:cxn>
                <a:cxn ang="0">
                  <a:pos x="T6" y="T7"/>
                </a:cxn>
                <a:cxn ang="0">
                  <a:pos x="T8" y="T9"/>
                </a:cxn>
                <a:cxn ang="0">
                  <a:pos x="T10" y="T11"/>
                </a:cxn>
              </a:cxnLst>
              <a:rect l="0" t="0" r="r" b="b"/>
              <a:pathLst>
                <a:path w="132" h="115">
                  <a:moveTo>
                    <a:pt x="132" y="57"/>
                  </a:moveTo>
                  <a:lnTo>
                    <a:pt x="0" y="0"/>
                  </a:lnTo>
                  <a:lnTo>
                    <a:pt x="14" y="38"/>
                  </a:lnTo>
                  <a:lnTo>
                    <a:pt x="14" y="76"/>
                  </a:lnTo>
                  <a:lnTo>
                    <a:pt x="0" y="115"/>
                  </a:lnTo>
                  <a:lnTo>
                    <a:pt x="132" y="5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6" name="Freeform 99">
              <a:extLst>
                <a:ext uri="{FF2B5EF4-FFF2-40B4-BE49-F238E27FC236}">
                  <a16:creationId xmlns:a16="http://schemas.microsoft.com/office/drawing/2014/main" id="{76B06376-5108-4D7D-8546-588342D74F90}"/>
                </a:ext>
              </a:extLst>
            </p:cNvPr>
            <p:cNvSpPr>
              <a:spLocks/>
            </p:cNvSpPr>
            <p:nvPr/>
          </p:nvSpPr>
          <p:spPr bwMode="auto">
            <a:xfrm>
              <a:off x="4512" y="159"/>
              <a:ext cx="435" cy="571"/>
            </a:xfrm>
            <a:custGeom>
              <a:avLst/>
              <a:gdLst>
                <a:gd name="T0" fmla="*/ 5 w 435"/>
                <a:gd name="T1" fmla="*/ 571 h 571"/>
                <a:gd name="T2" fmla="*/ 0 w 435"/>
                <a:gd name="T3" fmla="*/ 0 h 571"/>
                <a:gd name="T4" fmla="*/ 435 w 435"/>
                <a:gd name="T5" fmla="*/ 0 h 571"/>
              </a:gdLst>
              <a:ahLst/>
              <a:cxnLst>
                <a:cxn ang="0">
                  <a:pos x="T0" y="T1"/>
                </a:cxn>
                <a:cxn ang="0">
                  <a:pos x="T2" y="T3"/>
                </a:cxn>
                <a:cxn ang="0">
                  <a:pos x="T4" y="T5"/>
                </a:cxn>
              </a:cxnLst>
              <a:rect l="0" t="0" r="r" b="b"/>
              <a:pathLst>
                <a:path w="435" h="571">
                  <a:moveTo>
                    <a:pt x="5" y="571"/>
                  </a:moveTo>
                  <a:lnTo>
                    <a:pt x="0" y="0"/>
                  </a:lnTo>
                  <a:lnTo>
                    <a:pt x="435"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7" name="Freeform 98">
              <a:extLst>
                <a:ext uri="{FF2B5EF4-FFF2-40B4-BE49-F238E27FC236}">
                  <a16:creationId xmlns:a16="http://schemas.microsoft.com/office/drawing/2014/main" id="{8456B012-5496-4E57-A06C-FF0248B9D6FB}"/>
                </a:ext>
              </a:extLst>
            </p:cNvPr>
            <p:cNvSpPr>
              <a:spLocks/>
            </p:cNvSpPr>
            <p:nvPr/>
          </p:nvSpPr>
          <p:spPr bwMode="auto">
            <a:xfrm>
              <a:off x="4881" y="102"/>
              <a:ext cx="132" cy="115"/>
            </a:xfrm>
            <a:custGeom>
              <a:avLst/>
              <a:gdLst>
                <a:gd name="T0" fmla="*/ 132 w 132"/>
                <a:gd name="T1" fmla="*/ 57 h 115"/>
                <a:gd name="T2" fmla="*/ 0 w 132"/>
                <a:gd name="T3" fmla="*/ 0 h 115"/>
                <a:gd name="T4" fmla="*/ 13 w 132"/>
                <a:gd name="T5" fmla="*/ 38 h 115"/>
                <a:gd name="T6" fmla="*/ 13 w 132"/>
                <a:gd name="T7" fmla="*/ 76 h 115"/>
                <a:gd name="T8" fmla="*/ 0 w 132"/>
                <a:gd name="T9" fmla="*/ 115 h 115"/>
                <a:gd name="T10" fmla="*/ 132 w 132"/>
                <a:gd name="T11" fmla="*/ 57 h 115"/>
              </a:gdLst>
              <a:ahLst/>
              <a:cxnLst>
                <a:cxn ang="0">
                  <a:pos x="T0" y="T1"/>
                </a:cxn>
                <a:cxn ang="0">
                  <a:pos x="T2" y="T3"/>
                </a:cxn>
                <a:cxn ang="0">
                  <a:pos x="T4" y="T5"/>
                </a:cxn>
                <a:cxn ang="0">
                  <a:pos x="T6" y="T7"/>
                </a:cxn>
                <a:cxn ang="0">
                  <a:pos x="T8" y="T9"/>
                </a:cxn>
                <a:cxn ang="0">
                  <a:pos x="T10" y="T11"/>
                </a:cxn>
              </a:cxnLst>
              <a:rect l="0" t="0" r="r" b="b"/>
              <a:pathLst>
                <a:path w="132" h="115">
                  <a:moveTo>
                    <a:pt x="132" y="57"/>
                  </a:moveTo>
                  <a:lnTo>
                    <a:pt x="0" y="0"/>
                  </a:lnTo>
                  <a:lnTo>
                    <a:pt x="13" y="38"/>
                  </a:lnTo>
                  <a:lnTo>
                    <a:pt x="13" y="76"/>
                  </a:lnTo>
                  <a:lnTo>
                    <a:pt x="0" y="115"/>
                  </a:lnTo>
                  <a:lnTo>
                    <a:pt x="132" y="5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8" name="Line 97">
              <a:extLst>
                <a:ext uri="{FF2B5EF4-FFF2-40B4-BE49-F238E27FC236}">
                  <a16:creationId xmlns:a16="http://schemas.microsoft.com/office/drawing/2014/main" id="{6FBE36A9-7D9C-446E-8A35-D740B2C1F64A}"/>
                </a:ext>
              </a:extLst>
            </p:cNvPr>
            <p:cNvSpPr>
              <a:spLocks noChangeShapeType="1"/>
            </p:cNvSpPr>
            <p:nvPr/>
          </p:nvSpPr>
          <p:spPr bwMode="auto">
            <a:xfrm>
              <a:off x="325" y="1339"/>
              <a:ext cx="8261" cy="0"/>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9" name="Freeform 96">
              <a:extLst>
                <a:ext uri="{FF2B5EF4-FFF2-40B4-BE49-F238E27FC236}">
                  <a16:creationId xmlns:a16="http://schemas.microsoft.com/office/drawing/2014/main" id="{F838890A-7A07-4985-8461-B1C033D3925F}"/>
                </a:ext>
              </a:extLst>
            </p:cNvPr>
            <p:cNvSpPr>
              <a:spLocks/>
            </p:cNvSpPr>
            <p:nvPr/>
          </p:nvSpPr>
          <p:spPr bwMode="auto">
            <a:xfrm>
              <a:off x="3256" y="604"/>
              <a:ext cx="738" cy="206"/>
            </a:xfrm>
            <a:custGeom>
              <a:avLst/>
              <a:gdLst>
                <a:gd name="T0" fmla="*/ 0 w 738"/>
                <a:gd name="T1" fmla="*/ 110 h 206"/>
                <a:gd name="T2" fmla="*/ 58 w 738"/>
                <a:gd name="T3" fmla="*/ 0 h 206"/>
                <a:gd name="T4" fmla="*/ 86 w 738"/>
                <a:gd name="T5" fmla="*/ 206 h 206"/>
                <a:gd name="T6" fmla="*/ 155 w 738"/>
                <a:gd name="T7" fmla="*/ 0 h 206"/>
                <a:gd name="T8" fmla="*/ 193 w 738"/>
                <a:gd name="T9" fmla="*/ 203 h 206"/>
                <a:gd name="T10" fmla="*/ 254 w 738"/>
                <a:gd name="T11" fmla="*/ 0 h 206"/>
                <a:gd name="T12" fmla="*/ 295 w 738"/>
                <a:gd name="T13" fmla="*/ 203 h 206"/>
                <a:gd name="T14" fmla="*/ 347 w 738"/>
                <a:gd name="T15" fmla="*/ 0 h 206"/>
                <a:gd name="T16" fmla="*/ 391 w 738"/>
                <a:gd name="T17" fmla="*/ 203 h 206"/>
                <a:gd name="T18" fmla="*/ 457 w 738"/>
                <a:gd name="T19" fmla="*/ 0 h 206"/>
                <a:gd name="T20" fmla="*/ 490 w 738"/>
                <a:gd name="T21" fmla="*/ 203 h 206"/>
                <a:gd name="T22" fmla="*/ 559 w 738"/>
                <a:gd name="T23" fmla="*/ 0 h 206"/>
                <a:gd name="T24" fmla="*/ 598 w 738"/>
                <a:gd name="T25" fmla="*/ 203 h 206"/>
                <a:gd name="T26" fmla="*/ 661 w 738"/>
                <a:gd name="T27" fmla="*/ 0 h 206"/>
                <a:gd name="T28" fmla="*/ 691 w 738"/>
                <a:gd name="T29" fmla="*/ 203 h 206"/>
                <a:gd name="T30" fmla="*/ 738 w 738"/>
                <a:gd name="T31" fmla="*/ 90 h 206"/>
                <a:gd name="T32" fmla="*/ 738 w 738"/>
                <a:gd name="T33" fmla="*/ 9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8" h="206">
                  <a:moveTo>
                    <a:pt x="0" y="110"/>
                  </a:moveTo>
                  <a:lnTo>
                    <a:pt x="58" y="0"/>
                  </a:lnTo>
                  <a:lnTo>
                    <a:pt x="86" y="206"/>
                  </a:lnTo>
                  <a:lnTo>
                    <a:pt x="155" y="0"/>
                  </a:lnTo>
                  <a:lnTo>
                    <a:pt x="193" y="203"/>
                  </a:lnTo>
                  <a:lnTo>
                    <a:pt x="254" y="0"/>
                  </a:lnTo>
                  <a:lnTo>
                    <a:pt x="295" y="203"/>
                  </a:lnTo>
                  <a:lnTo>
                    <a:pt x="347" y="0"/>
                  </a:lnTo>
                  <a:lnTo>
                    <a:pt x="391" y="203"/>
                  </a:lnTo>
                  <a:lnTo>
                    <a:pt x="457" y="0"/>
                  </a:lnTo>
                  <a:lnTo>
                    <a:pt x="490" y="203"/>
                  </a:lnTo>
                  <a:lnTo>
                    <a:pt x="559" y="0"/>
                  </a:lnTo>
                  <a:lnTo>
                    <a:pt x="598" y="203"/>
                  </a:lnTo>
                  <a:lnTo>
                    <a:pt x="661" y="0"/>
                  </a:lnTo>
                  <a:lnTo>
                    <a:pt x="691" y="203"/>
                  </a:lnTo>
                  <a:lnTo>
                    <a:pt x="738" y="90"/>
                  </a:lnTo>
                  <a:lnTo>
                    <a:pt x="738" y="93"/>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0" name="Freeform 95">
              <a:extLst>
                <a:ext uri="{FF2B5EF4-FFF2-40B4-BE49-F238E27FC236}">
                  <a16:creationId xmlns:a16="http://schemas.microsoft.com/office/drawing/2014/main" id="{2702A31E-F632-4623-B17D-2EBE5326594F}"/>
                </a:ext>
              </a:extLst>
            </p:cNvPr>
            <p:cNvSpPr>
              <a:spLocks/>
            </p:cNvSpPr>
            <p:nvPr/>
          </p:nvSpPr>
          <p:spPr bwMode="auto">
            <a:xfrm>
              <a:off x="1456" y="604"/>
              <a:ext cx="735" cy="206"/>
            </a:xfrm>
            <a:custGeom>
              <a:avLst/>
              <a:gdLst>
                <a:gd name="T0" fmla="*/ 0 w 735"/>
                <a:gd name="T1" fmla="*/ 110 h 206"/>
                <a:gd name="T2" fmla="*/ 58 w 735"/>
                <a:gd name="T3" fmla="*/ 0 h 206"/>
                <a:gd name="T4" fmla="*/ 86 w 735"/>
                <a:gd name="T5" fmla="*/ 206 h 206"/>
                <a:gd name="T6" fmla="*/ 154 w 735"/>
                <a:gd name="T7" fmla="*/ 0 h 206"/>
                <a:gd name="T8" fmla="*/ 190 w 735"/>
                <a:gd name="T9" fmla="*/ 203 h 206"/>
                <a:gd name="T10" fmla="*/ 253 w 735"/>
                <a:gd name="T11" fmla="*/ 0 h 206"/>
                <a:gd name="T12" fmla="*/ 295 w 735"/>
                <a:gd name="T13" fmla="*/ 203 h 206"/>
                <a:gd name="T14" fmla="*/ 347 w 735"/>
                <a:gd name="T15" fmla="*/ 0 h 206"/>
                <a:gd name="T16" fmla="*/ 391 w 735"/>
                <a:gd name="T17" fmla="*/ 203 h 206"/>
                <a:gd name="T18" fmla="*/ 454 w 735"/>
                <a:gd name="T19" fmla="*/ 0 h 206"/>
                <a:gd name="T20" fmla="*/ 490 w 735"/>
                <a:gd name="T21" fmla="*/ 203 h 206"/>
                <a:gd name="T22" fmla="*/ 556 w 735"/>
                <a:gd name="T23" fmla="*/ 0 h 206"/>
                <a:gd name="T24" fmla="*/ 598 w 735"/>
                <a:gd name="T25" fmla="*/ 203 h 206"/>
                <a:gd name="T26" fmla="*/ 661 w 735"/>
                <a:gd name="T27" fmla="*/ 0 h 206"/>
                <a:gd name="T28" fmla="*/ 691 w 735"/>
                <a:gd name="T29" fmla="*/ 203 h 206"/>
                <a:gd name="T30" fmla="*/ 735 w 735"/>
                <a:gd name="T31" fmla="*/ 90 h 206"/>
                <a:gd name="T32" fmla="*/ 735 w 735"/>
                <a:gd name="T33" fmla="*/ 9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5" h="206">
                  <a:moveTo>
                    <a:pt x="0" y="110"/>
                  </a:moveTo>
                  <a:lnTo>
                    <a:pt x="58" y="0"/>
                  </a:lnTo>
                  <a:lnTo>
                    <a:pt x="86" y="206"/>
                  </a:lnTo>
                  <a:lnTo>
                    <a:pt x="154" y="0"/>
                  </a:lnTo>
                  <a:lnTo>
                    <a:pt x="190" y="203"/>
                  </a:lnTo>
                  <a:lnTo>
                    <a:pt x="253" y="0"/>
                  </a:lnTo>
                  <a:lnTo>
                    <a:pt x="295" y="203"/>
                  </a:lnTo>
                  <a:lnTo>
                    <a:pt x="347" y="0"/>
                  </a:lnTo>
                  <a:lnTo>
                    <a:pt x="391" y="203"/>
                  </a:lnTo>
                  <a:lnTo>
                    <a:pt x="454" y="0"/>
                  </a:lnTo>
                  <a:lnTo>
                    <a:pt x="490" y="203"/>
                  </a:lnTo>
                  <a:lnTo>
                    <a:pt x="556" y="0"/>
                  </a:lnTo>
                  <a:lnTo>
                    <a:pt x="598" y="203"/>
                  </a:lnTo>
                  <a:lnTo>
                    <a:pt x="661" y="0"/>
                  </a:lnTo>
                  <a:lnTo>
                    <a:pt x="691" y="203"/>
                  </a:lnTo>
                  <a:lnTo>
                    <a:pt x="735" y="90"/>
                  </a:lnTo>
                  <a:lnTo>
                    <a:pt x="735" y="93"/>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31" name="Freeform 94">
              <a:extLst>
                <a:ext uri="{FF2B5EF4-FFF2-40B4-BE49-F238E27FC236}">
                  <a16:creationId xmlns:a16="http://schemas.microsoft.com/office/drawing/2014/main" id="{A90D9E80-C983-49A5-9DC8-39075417B21F}"/>
                </a:ext>
              </a:extLst>
            </p:cNvPr>
            <p:cNvSpPr>
              <a:spLocks/>
            </p:cNvSpPr>
            <p:nvPr/>
          </p:nvSpPr>
          <p:spPr bwMode="auto">
            <a:xfrm>
              <a:off x="8184" y="604"/>
              <a:ext cx="735" cy="206"/>
            </a:xfrm>
            <a:custGeom>
              <a:avLst/>
              <a:gdLst>
                <a:gd name="T0" fmla="*/ 0 w 735"/>
                <a:gd name="T1" fmla="*/ 110 h 206"/>
                <a:gd name="T2" fmla="*/ 55 w 735"/>
                <a:gd name="T3" fmla="*/ 0 h 206"/>
                <a:gd name="T4" fmla="*/ 85 w 735"/>
                <a:gd name="T5" fmla="*/ 206 h 206"/>
                <a:gd name="T6" fmla="*/ 151 w 735"/>
                <a:gd name="T7" fmla="*/ 0 h 206"/>
                <a:gd name="T8" fmla="*/ 190 w 735"/>
                <a:gd name="T9" fmla="*/ 203 h 206"/>
                <a:gd name="T10" fmla="*/ 250 w 735"/>
                <a:gd name="T11" fmla="*/ 0 h 206"/>
                <a:gd name="T12" fmla="*/ 292 w 735"/>
                <a:gd name="T13" fmla="*/ 203 h 206"/>
                <a:gd name="T14" fmla="*/ 344 w 735"/>
                <a:gd name="T15" fmla="*/ 0 h 206"/>
                <a:gd name="T16" fmla="*/ 388 w 735"/>
                <a:gd name="T17" fmla="*/ 203 h 206"/>
                <a:gd name="T18" fmla="*/ 454 w 735"/>
                <a:gd name="T19" fmla="*/ 0 h 206"/>
                <a:gd name="T20" fmla="*/ 487 w 735"/>
                <a:gd name="T21" fmla="*/ 203 h 206"/>
                <a:gd name="T22" fmla="*/ 556 w 735"/>
                <a:gd name="T23" fmla="*/ 0 h 206"/>
                <a:gd name="T24" fmla="*/ 594 w 735"/>
                <a:gd name="T25" fmla="*/ 203 h 206"/>
                <a:gd name="T26" fmla="*/ 658 w 735"/>
                <a:gd name="T27" fmla="*/ 0 h 206"/>
                <a:gd name="T28" fmla="*/ 688 w 735"/>
                <a:gd name="T29" fmla="*/ 203 h 206"/>
                <a:gd name="T30" fmla="*/ 735 w 735"/>
                <a:gd name="T31" fmla="*/ 90 h 206"/>
                <a:gd name="T32" fmla="*/ 735 w 735"/>
                <a:gd name="T33" fmla="*/ 9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5" h="206">
                  <a:moveTo>
                    <a:pt x="0" y="110"/>
                  </a:moveTo>
                  <a:lnTo>
                    <a:pt x="55" y="0"/>
                  </a:lnTo>
                  <a:lnTo>
                    <a:pt x="85" y="206"/>
                  </a:lnTo>
                  <a:lnTo>
                    <a:pt x="151" y="0"/>
                  </a:lnTo>
                  <a:lnTo>
                    <a:pt x="190" y="203"/>
                  </a:lnTo>
                  <a:lnTo>
                    <a:pt x="250" y="0"/>
                  </a:lnTo>
                  <a:lnTo>
                    <a:pt x="292" y="203"/>
                  </a:lnTo>
                  <a:lnTo>
                    <a:pt x="344" y="0"/>
                  </a:lnTo>
                  <a:lnTo>
                    <a:pt x="388" y="203"/>
                  </a:lnTo>
                  <a:lnTo>
                    <a:pt x="454" y="0"/>
                  </a:lnTo>
                  <a:lnTo>
                    <a:pt x="487" y="203"/>
                  </a:lnTo>
                  <a:lnTo>
                    <a:pt x="556" y="0"/>
                  </a:lnTo>
                  <a:lnTo>
                    <a:pt x="594" y="203"/>
                  </a:lnTo>
                  <a:lnTo>
                    <a:pt x="658" y="0"/>
                  </a:lnTo>
                  <a:lnTo>
                    <a:pt x="688" y="203"/>
                  </a:lnTo>
                  <a:lnTo>
                    <a:pt x="735" y="90"/>
                  </a:lnTo>
                  <a:lnTo>
                    <a:pt x="735" y="93"/>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48" name="Freeform 93">
              <a:extLst>
                <a:ext uri="{FF2B5EF4-FFF2-40B4-BE49-F238E27FC236}">
                  <a16:creationId xmlns:a16="http://schemas.microsoft.com/office/drawing/2014/main" id="{03987B61-1EB9-4760-8B45-37743EA57104}"/>
                </a:ext>
              </a:extLst>
            </p:cNvPr>
            <p:cNvSpPr>
              <a:spLocks/>
            </p:cNvSpPr>
            <p:nvPr/>
          </p:nvSpPr>
          <p:spPr bwMode="auto">
            <a:xfrm>
              <a:off x="6386" y="604"/>
              <a:ext cx="735" cy="206"/>
            </a:xfrm>
            <a:custGeom>
              <a:avLst/>
              <a:gdLst>
                <a:gd name="T0" fmla="*/ 0 w 735"/>
                <a:gd name="T1" fmla="*/ 110 h 206"/>
                <a:gd name="T2" fmla="*/ 58 w 735"/>
                <a:gd name="T3" fmla="*/ 0 h 206"/>
                <a:gd name="T4" fmla="*/ 86 w 735"/>
                <a:gd name="T5" fmla="*/ 206 h 206"/>
                <a:gd name="T6" fmla="*/ 154 w 735"/>
                <a:gd name="T7" fmla="*/ 0 h 206"/>
                <a:gd name="T8" fmla="*/ 190 w 735"/>
                <a:gd name="T9" fmla="*/ 203 h 206"/>
                <a:gd name="T10" fmla="*/ 254 w 735"/>
                <a:gd name="T11" fmla="*/ 0 h 206"/>
                <a:gd name="T12" fmla="*/ 292 w 735"/>
                <a:gd name="T13" fmla="*/ 203 h 206"/>
                <a:gd name="T14" fmla="*/ 347 w 735"/>
                <a:gd name="T15" fmla="*/ 0 h 206"/>
                <a:gd name="T16" fmla="*/ 388 w 735"/>
                <a:gd name="T17" fmla="*/ 203 h 206"/>
                <a:gd name="T18" fmla="*/ 455 w 735"/>
                <a:gd name="T19" fmla="*/ 0 h 206"/>
                <a:gd name="T20" fmla="*/ 488 w 735"/>
                <a:gd name="T21" fmla="*/ 203 h 206"/>
                <a:gd name="T22" fmla="*/ 556 w 735"/>
                <a:gd name="T23" fmla="*/ 0 h 206"/>
                <a:gd name="T24" fmla="*/ 598 w 735"/>
                <a:gd name="T25" fmla="*/ 203 h 206"/>
                <a:gd name="T26" fmla="*/ 658 w 735"/>
                <a:gd name="T27" fmla="*/ 0 h 206"/>
                <a:gd name="T28" fmla="*/ 691 w 735"/>
                <a:gd name="T29" fmla="*/ 203 h 206"/>
                <a:gd name="T30" fmla="*/ 735 w 735"/>
                <a:gd name="T31" fmla="*/ 90 h 206"/>
                <a:gd name="T32" fmla="*/ 735 w 735"/>
                <a:gd name="T33" fmla="*/ 93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5" h="206">
                  <a:moveTo>
                    <a:pt x="0" y="110"/>
                  </a:moveTo>
                  <a:lnTo>
                    <a:pt x="58" y="0"/>
                  </a:lnTo>
                  <a:lnTo>
                    <a:pt x="86" y="206"/>
                  </a:lnTo>
                  <a:lnTo>
                    <a:pt x="154" y="0"/>
                  </a:lnTo>
                  <a:lnTo>
                    <a:pt x="190" y="203"/>
                  </a:lnTo>
                  <a:lnTo>
                    <a:pt x="254" y="0"/>
                  </a:lnTo>
                  <a:lnTo>
                    <a:pt x="292" y="203"/>
                  </a:lnTo>
                  <a:lnTo>
                    <a:pt x="347" y="0"/>
                  </a:lnTo>
                  <a:lnTo>
                    <a:pt x="388" y="203"/>
                  </a:lnTo>
                  <a:lnTo>
                    <a:pt x="455" y="0"/>
                  </a:lnTo>
                  <a:lnTo>
                    <a:pt x="488" y="203"/>
                  </a:lnTo>
                  <a:lnTo>
                    <a:pt x="556" y="0"/>
                  </a:lnTo>
                  <a:lnTo>
                    <a:pt x="598" y="203"/>
                  </a:lnTo>
                  <a:lnTo>
                    <a:pt x="658" y="0"/>
                  </a:lnTo>
                  <a:lnTo>
                    <a:pt x="691" y="203"/>
                  </a:lnTo>
                  <a:lnTo>
                    <a:pt x="735" y="90"/>
                  </a:lnTo>
                  <a:lnTo>
                    <a:pt x="735" y="93"/>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49" name="Line 92">
              <a:extLst>
                <a:ext uri="{FF2B5EF4-FFF2-40B4-BE49-F238E27FC236}">
                  <a16:creationId xmlns:a16="http://schemas.microsoft.com/office/drawing/2014/main" id="{73126E6C-74DA-421E-A36C-0F6C5CDB270B}"/>
                </a:ext>
              </a:extLst>
            </p:cNvPr>
            <p:cNvSpPr>
              <a:spLocks noChangeShapeType="1"/>
            </p:cNvSpPr>
            <p:nvPr/>
          </p:nvSpPr>
          <p:spPr bwMode="auto">
            <a:xfrm>
              <a:off x="8927" y="329"/>
              <a:ext cx="0" cy="81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0" name="Freeform 91">
              <a:extLst>
                <a:ext uri="{FF2B5EF4-FFF2-40B4-BE49-F238E27FC236}">
                  <a16:creationId xmlns:a16="http://schemas.microsoft.com/office/drawing/2014/main" id="{9708E1B2-CF88-48BC-88E0-1CD8AEA07F20}"/>
                </a:ext>
              </a:extLst>
            </p:cNvPr>
            <p:cNvSpPr>
              <a:spLocks/>
            </p:cNvSpPr>
            <p:nvPr/>
          </p:nvSpPr>
          <p:spPr bwMode="auto">
            <a:xfrm>
              <a:off x="7642" y="159"/>
              <a:ext cx="435" cy="571"/>
            </a:xfrm>
            <a:custGeom>
              <a:avLst/>
              <a:gdLst>
                <a:gd name="T0" fmla="*/ 5 w 435"/>
                <a:gd name="T1" fmla="*/ 571 h 571"/>
                <a:gd name="T2" fmla="*/ 0 w 435"/>
                <a:gd name="T3" fmla="*/ 0 h 571"/>
                <a:gd name="T4" fmla="*/ 435 w 435"/>
                <a:gd name="T5" fmla="*/ 0 h 571"/>
              </a:gdLst>
              <a:ahLst/>
              <a:cxnLst>
                <a:cxn ang="0">
                  <a:pos x="T0" y="T1"/>
                </a:cxn>
                <a:cxn ang="0">
                  <a:pos x="T2" y="T3"/>
                </a:cxn>
                <a:cxn ang="0">
                  <a:pos x="T4" y="T5"/>
                </a:cxn>
              </a:cxnLst>
              <a:rect l="0" t="0" r="r" b="b"/>
              <a:pathLst>
                <a:path w="435" h="571">
                  <a:moveTo>
                    <a:pt x="5" y="571"/>
                  </a:moveTo>
                  <a:lnTo>
                    <a:pt x="0" y="0"/>
                  </a:lnTo>
                  <a:lnTo>
                    <a:pt x="435" y="0"/>
                  </a:lnTo>
                </a:path>
              </a:pathLst>
            </a:custGeom>
            <a:noFill/>
            <a:ln w="508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1" name="Freeform 90">
              <a:extLst>
                <a:ext uri="{FF2B5EF4-FFF2-40B4-BE49-F238E27FC236}">
                  <a16:creationId xmlns:a16="http://schemas.microsoft.com/office/drawing/2014/main" id="{6470B216-0479-46D2-A18D-A053FDCE19C8}"/>
                </a:ext>
              </a:extLst>
            </p:cNvPr>
            <p:cNvSpPr>
              <a:spLocks/>
            </p:cNvSpPr>
            <p:nvPr/>
          </p:nvSpPr>
          <p:spPr bwMode="auto">
            <a:xfrm>
              <a:off x="8010" y="102"/>
              <a:ext cx="133" cy="115"/>
            </a:xfrm>
            <a:custGeom>
              <a:avLst/>
              <a:gdLst>
                <a:gd name="T0" fmla="*/ 133 w 133"/>
                <a:gd name="T1" fmla="*/ 57 h 115"/>
                <a:gd name="T2" fmla="*/ 0 w 133"/>
                <a:gd name="T3" fmla="*/ 0 h 115"/>
                <a:gd name="T4" fmla="*/ 14 w 133"/>
                <a:gd name="T5" fmla="*/ 38 h 115"/>
                <a:gd name="T6" fmla="*/ 14 w 133"/>
                <a:gd name="T7" fmla="*/ 76 h 115"/>
                <a:gd name="T8" fmla="*/ 0 w 133"/>
                <a:gd name="T9" fmla="*/ 115 h 115"/>
                <a:gd name="T10" fmla="*/ 133 w 133"/>
                <a:gd name="T11" fmla="*/ 57 h 115"/>
              </a:gdLst>
              <a:ahLst/>
              <a:cxnLst>
                <a:cxn ang="0">
                  <a:pos x="T0" y="T1"/>
                </a:cxn>
                <a:cxn ang="0">
                  <a:pos x="T2" y="T3"/>
                </a:cxn>
                <a:cxn ang="0">
                  <a:pos x="T4" y="T5"/>
                </a:cxn>
                <a:cxn ang="0">
                  <a:pos x="T6" y="T7"/>
                </a:cxn>
                <a:cxn ang="0">
                  <a:pos x="T8" y="T9"/>
                </a:cxn>
                <a:cxn ang="0">
                  <a:pos x="T10" y="T11"/>
                </a:cxn>
              </a:cxnLst>
              <a:rect l="0" t="0" r="r" b="b"/>
              <a:pathLst>
                <a:path w="133" h="115">
                  <a:moveTo>
                    <a:pt x="133" y="57"/>
                  </a:moveTo>
                  <a:lnTo>
                    <a:pt x="0" y="0"/>
                  </a:lnTo>
                  <a:lnTo>
                    <a:pt x="14" y="38"/>
                  </a:lnTo>
                  <a:lnTo>
                    <a:pt x="14" y="76"/>
                  </a:lnTo>
                  <a:lnTo>
                    <a:pt x="0" y="115"/>
                  </a:lnTo>
                  <a:lnTo>
                    <a:pt x="133" y="5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52" name="Freeform 89">
              <a:extLst>
                <a:ext uri="{FF2B5EF4-FFF2-40B4-BE49-F238E27FC236}">
                  <a16:creationId xmlns:a16="http://schemas.microsoft.com/office/drawing/2014/main" id="{FC16ED89-CF36-485B-8DF2-5A36432188EF}"/>
                </a:ext>
              </a:extLst>
            </p:cNvPr>
            <p:cNvSpPr>
              <a:spLocks noEditPoints="1"/>
            </p:cNvSpPr>
            <p:nvPr/>
          </p:nvSpPr>
          <p:spPr bwMode="auto">
            <a:xfrm>
              <a:off x="5850" y="700"/>
              <a:ext cx="448" cy="19"/>
            </a:xfrm>
            <a:custGeom>
              <a:avLst/>
              <a:gdLst>
                <a:gd name="T0" fmla="*/ 0 w 448"/>
                <a:gd name="T1" fmla="*/ 0 h 19"/>
                <a:gd name="T2" fmla="*/ 0 w 448"/>
                <a:gd name="T3" fmla="*/ 19 h 19"/>
                <a:gd name="T4" fmla="*/ 19 w 448"/>
                <a:gd name="T5" fmla="*/ 19 h 19"/>
                <a:gd name="T6" fmla="*/ 19 w 448"/>
                <a:gd name="T7" fmla="*/ 0 h 19"/>
                <a:gd name="T8" fmla="*/ 0 w 448"/>
                <a:gd name="T9" fmla="*/ 0 h 19"/>
                <a:gd name="T10" fmla="*/ 112 w 448"/>
                <a:gd name="T11" fmla="*/ 0 h 19"/>
                <a:gd name="T12" fmla="*/ 112 w 448"/>
                <a:gd name="T13" fmla="*/ 19 h 19"/>
                <a:gd name="T14" fmla="*/ 132 w 448"/>
                <a:gd name="T15" fmla="*/ 19 h 19"/>
                <a:gd name="T16" fmla="*/ 132 w 448"/>
                <a:gd name="T17" fmla="*/ 0 h 19"/>
                <a:gd name="T18" fmla="*/ 112 w 448"/>
                <a:gd name="T19" fmla="*/ 0 h 19"/>
                <a:gd name="T20" fmla="*/ 319 w 448"/>
                <a:gd name="T21" fmla="*/ 0 h 19"/>
                <a:gd name="T22" fmla="*/ 319 w 448"/>
                <a:gd name="T23" fmla="*/ 19 h 19"/>
                <a:gd name="T24" fmla="*/ 338 w 448"/>
                <a:gd name="T25" fmla="*/ 19 h 19"/>
                <a:gd name="T26" fmla="*/ 338 w 448"/>
                <a:gd name="T27" fmla="*/ 0 h 19"/>
                <a:gd name="T28" fmla="*/ 319 w 448"/>
                <a:gd name="T29" fmla="*/ 0 h 19"/>
                <a:gd name="T30" fmla="*/ 432 w 448"/>
                <a:gd name="T31" fmla="*/ 0 h 19"/>
                <a:gd name="T32" fmla="*/ 432 w 448"/>
                <a:gd name="T33" fmla="*/ 19 h 19"/>
                <a:gd name="T34" fmla="*/ 448 w 448"/>
                <a:gd name="T35" fmla="*/ 19 h 19"/>
                <a:gd name="T36" fmla="*/ 448 w 448"/>
                <a:gd name="T37" fmla="*/ 0 h 19"/>
                <a:gd name="T38" fmla="*/ 432 w 448"/>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8" h="19">
                  <a:moveTo>
                    <a:pt x="0" y="0"/>
                  </a:moveTo>
                  <a:lnTo>
                    <a:pt x="0" y="19"/>
                  </a:lnTo>
                  <a:lnTo>
                    <a:pt x="19" y="19"/>
                  </a:lnTo>
                  <a:lnTo>
                    <a:pt x="19" y="0"/>
                  </a:lnTo>
                  <a:lnTo>
                    <a:pt x="0" y="0"/>
                  </a:lnTo>
                  <a:close/>
                  <a:moveTo>
                    <a:pt x="112" y="0"/>
                  </a:moveTo>
                  <a:lnTo>
                    <a:pt x="112" y="19"/>
                  </a:lnTo>
                  <a:lnTo>
                    <a:pt x="132" y="19"/>
                  </a:lnTo>
                  <a:lnTo>
                    <a:pt x="132" y="0"/>
                  </a:lnTo>
                  <a:lnTo>
                    <a:pt x="112" y="0"/>
                  </a:lnTo>
                  <a:close/>
                  <a:moveTo>
                    <a:pt x="319" y="0"/>
                  </a:moveTo>
                  <a:lnTo>
                    <a:pt x="319" y="19"/>
                  </a:lnTo>
                  <a:lnTo>
                    <a:pt x="338" y="19"/>
                  </a:lnTo>
                  <a:lnTo>
                    <a:pt x="338" y="0"/>
                  </a:lnTo>
                  <a:lnTo>
                    <a:pt x="319" y="0"/>
                  </a:lnTo>
                  <a:close/>
                  <a:moveTo>
                    <a:pt x="432" y="0"/>
                  </a:moveTo>
                  <a:lnTo>
                    <a:pt x="432" y="19"/>
                  </a:lnTo>
                  <a:lnTo>
                    <a:pt x="448" y="19"/>
                  </a:lnTo>
                  <a:lnTo>
                    <a:pt x="448" y="0"/>
                  </a:lnTo>
                  <a:lnTo>
                    <a:pt x="432" y="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53" name="Line 88">
              <a:extLst>
                <a:ext uri="{FF2B5EF4-FFF2-40B4-BE49-F238E27FC236}">
                  <a16:creationId xmlns:a16="http://schemas.microsoft.com/office/drawing/2014/main" id="{F34A8F8E-B6E8-4DEA-9881-22E8CE61D6E3}"/>
                </a:ext>
              </a:extLst>
            </p:cNvPr>
            <p:cNvSpPr>
              <a:spLocks noChangeShapeType="1"/>
            </p:cNvSpPr>
            <p:nvPr/>
          </p:nvSpPr>
          <p:spPr bwMode="auto">
            <a:xfrm flipV="1">
              <a:off x="8924" y="335"/>
              <a:ext cx="146" cy="110"/>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4" name="Line 87">
              <a:extLst>
                <a:ext uri="{FF2B5EF4-FFF2-40B4-BE49-F238E27FC236}">
                  <a16:creationId xmlns:a16="http://schemas.microsoft.com/office/drawing/2014/main" id="{02C7412D-D53D-448B-9ACC-DDC462BF4700}"/>
                </a:ext>
              </a:extLst>
            </p:cNvPr>
            <p:cNvSpPr>
              <a:spLocks noChangeShapeType="1"/>
            </p:cNvSpPr>
            <p:nvPr/>
          </p:nvSpPr>
          <p:spPr bwMode="auto">
            <a:xfrm flipV="1">
              <a:off x="8924" y="445"/>
              <a:ext cx="146" cy="109"/>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5" name="Line 86">
              <a:extLst>
                <a:ext uri="{FF2B5EF4-FFF2-40B4-BE49-F238E27FC236}">
                  <a16:creationId xmlns:a16="http://schemas.microsoft.com/office/drawing/2014/main" id="{892C7FE1-DF19-4167-8AF0-6AAF565F49D3}"/>
                </a:ext>
              </a:extLst>
            </p:cNvPr>
            <p:cNvSpPr>
              <a:spLocks noChangeShapeType="1"/>
            </p:cNvSpPr>
            <p:nvPr/>
          </p:nvSpPr>
          <p:spPr bwMode="auto">
            <a:xfrm flipV="1">
              <a:off x="8924" y="554"/>
              <a:ext cx="146" cy="110"/>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6" name="Line 85">
              <a:extLst>
                <a:ext uri="{FF2B5EF4-FFF2-40B4-BE49-F238E27FC236}">
                  <a16:creationId xmlns:a16="http://schemas.microsoft.com/office/drawing/2014/main" id="{BCE44E0A-30ED-4AFA-8010-36E475093B09}"/>
                </a:ext>
              </a:extLst>
            </p:cNvPr>
            <p:cNvSpPr>
              <a:spLocks noChangeShapeType="1"/>
            </p:cNvSpPr>
            <p:nvPr/>
          </p:nvSpPr>
          <p:spPr bwMode="auto">
            <a:xfrm flipV="1">
              <a:off x="8924" y="664"/>
              <a:ext cx="146" cy="11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8" name="Line 84">
              <a:extLst>
                <a:ext uri="{FF2B5EF4-FFF2-40B4-BE49-F238E27FC236}">
                  <a16:creationId xmlns:a16="http://schemas.microsoft.com/office/drawing/2014/main" id="{4B73B59D-B035-4B88-9CDB-DD7517F59B7A}"/>
                </a:ext>
              </a:extLst>
            </p:cNvPr>
            <p:cNvSpPr>
              <a:spLocks noChangeShapeType="1"/>
            </p:cNvSpPr>
            <p:nvPr/>
          </p:nvSpPr>
          <p:spPr bwMode="auto">
            <a:xfrm flipV="1">
              <a:off x="8924" y="774"/>
              <a:ext cx="146" cy="11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59" name="Line 83">
              <a:extLst>
                <a:ext uri="{FF2B5EF4-FFF2-40B4-BE49-F238E27FC236}">
                  <a16:creationId xmlns:a16="http://schemas.microsoft.com/office/drawing/2014/main" id="{9F6E5CEB-BF86-4055-9698-E7495BC0342E}"/>
                </a:ext>
              </a:extLst>
            </p:cNvPr>
            <p:cNvSpPr>
              <a:spLocks noChangeShapeType="1"/>
            </p:cNvSpPr>
            <p:nvPr/>
          </p:nvSpPr>
          <p:spPr bwMode="auto">
            <a:xfrm flipV="1">
              <a:off x="8924" y="884"/>
              <a:ext cx="146" cy="112"/>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60" name="Line 82">
              <a:extLst>
                <a:ext uri="{FF2B5EF4-FFF2-40B4-BE49-F238E27FC236}">
                  <a16:creationId xmlns:a16="http://schemas.microsoft.com/office/drawing/2014/main" id="{6976F523-B946-4102-830C-E27E5FF537F7}"/>
                </a:ext>
              </a:extLst>
            </p:cNvPr>
            <p:cNvSpPr>
              <a:spLocks noChangeShapeType="1"/>
            </p:cNvSpPr>
            <p:nvPr/>
          </p:nvSpPr>
          <p:spPr bwMode="auto">
            <a:xfrm flipV="1">
              <a:off x="8924" y="994"/>
              <a:ext cx="146" cy="112"/>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61" name="Freeform 81">
              <a:extLst>
                <a:ext uri="{FF2B5EF4-FFF2-40B4-BE49-F238E27FC236}">
                  <a16:creationId xmlns:a16="http://schemas.microsoft.com/office/drawing/2014/main" id="{BC6D4ECC-8B02-46AA-B796-D0511B871C66}"/>
                </a:ext>
              </a:extLst>
            </p:cNvPr>
            <p:cNvSpPr>
              <a:spLocks/>
            </p:cNvSpPr>
            <p:nvPr/>
          </p:nvSpPr>
          <p:spPr bwMode="auto">
            <a:xfrm>
              <a:off x="28" y="552"/>
              <a:ext cx="46" cy="109"/>
            </a:xfrm>
            <a:custGeom>
              <a:avLst/>
              <a:gdLst>
                <a:gd name="T0" fmla="*/ 11 w 46"/>
                <a:gd name="T1" fmla="*/ 109 h 109"/>
                <a:gd name="T2" fmla="*/ 11 w 46"/>
                <a:gd name="T3" fmla="*/ 41 h 109"/>
                <a:gd name="T4" fmla="*/ 0 w 46"/>
                <a:gd name="T5" fmla="*/ 41 h 109"/>
                <a:gd name="T6" fmla="*/ 0 w 46"/>
                <a:gd name="T7" fmla="*/ 30 h 109"/>
                <a:gd name="T8" fmla="*/ 11 w 46"/>
                <a:gd name="T9" fmla="*/ 30 h 109"/>
                <a:gd name="T10" fmla="*/ 11 w 46"/>
                <a:gd name="T11" fmla="*/ 16 h 109"/>
                <a:gd name="T12" fmla="*/ 13 w 46"/>
                <a:gd name="T13" fmla="*/ 13 h 109"/>
                <a:gd name="T14" fmla="*/ 13 w 46"/>
                <a:gd name="T15" fmla="*/ 11 h 109"/>
                <a:gd name="T16" fmla="*/ 16 w 46"/>
                <a:gd name="T17" fmla="*/ 5 h 109"/>
                <a:gd name="T18" fmla="*/ 22 w 46"/>
                <a:gd name="T19" fmla="*/ 0 h 109"/>
                <a:gd name="T20" fmla="*/ 46 w 46"/>
                <a:gd name="T21" fmla="*/ 0 h 109"/>
                <a:gd name="T22" fmla="*/ 44 w 46"/>
                <a:gd name="T23" fmla="*/ 13 h 109"/>
                <a:gd name="T24" fmla="*/ 38 w 46"/>
                <a:gd name="T25" fmla="*/ 11 h 109"/>
                <a:gd name="T26" fmla="*/ 30 w 46"/>
                <a:gd name="T27" fmla="*/ 11 h 109"/>
                <a:gd name="T28" fmla="*/ 27 w 46"/>
                <a:gd name="T29" fmla="*/ 13 h 109"/>
                <a:gd name="T30" fmla="*/ 24 w 46"/>
                <a:gd name="T31" fmla="*/ 19 h 109"/>
                <a:gd name="T32" fmla="*/ 24 w 46"/>
                <a:gd name="T33" fmla="*/ 30 h 109"/>
                <a:gd name="T34" fmla="*/ 41 w 46"/>
                <a:gd name="T35" fmla="*/ 30 h 109"/>
                <a:gd name="T36" fmla="*/ 41 w 46"/>
                <a:gd name="T37" fmla="*/ 41 h 109"/>
                <a:gd name="T38" fmla="*/ 24 w 46"/>
                <a:gd name="T39" fmla="*/ 41 h 109"/>
                <a:gd name="T40" fmla="*/ 24 w 46"/>
                <a:gd name="T41" fmla="*/ 109 h 109"/>
                <a:gd name="T42" fmla="*/ 11 w 46"/>
                <a:gd name="T43"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109">
                  <a:moveTo>
                    <a:pt x="11" y="109"/>
                  </a:moveTo>
                  <a:lnTo>
                    <a:pt x="11" y="41"/>
                  </a:lnTo>
                  <a:lnTo>
                    <a:pt x="0" y="41"/>
                  </a:lnTo>
                  <a:lnTo>
                    <a:pt x="0" y="30"/>
                  </a:lnTo>
                  <a:lnTo>
                    <a:pt x="11" y="30"/>
                  </a:lnTo>
                  <a:lnTo>
                    <a:pt x="11" y="16"/>
                  </a:lnTo>
                  <a:lnTo>
                    <a:pt x="13" y="13"/>
                  </a:lnTo>
                  <a:lnTo>
                    <a:pt x="13" y="11"/>
                  </a:lnTo>
                  <a:lnTo>
                    <a:pt x="16" y="5"/>
                  </a:lnTo>
                  <a:lnTo>
                    <a:pt x="22" y="0"/>
                  </a:lnTo>
                  <a:lnTo>
                    <a:pt x="46" y="0"/>
                  </a:lnTo>
                  <a:lnTo>
                    <a:pt x="44" y="13"/>
                  </a:lnTo>
                  <a:lnTo>
                    <a:pt x="38" y="11"/>
                  </a:lnTo>
                  <a:lnTo>
                    <a:pt x="30" y="11"/>
                  </a:lnTo>
                  <a:lnTo>
                    <a:pt x="27" y="13"/>
                  </a:lnTo>
                  <a:lnTo>
                    <a:pt x="24" y="19"/>
                  </a:lnTo>
                  <a:lnTo>
                    <a:pt x="24" y="30"/>
                  </a:lnTo>
                  <a:lnTo>
                    <a:pt x="41" y="30"/>
                  </a:lnTo>
                  <a:lnTo>
                    <a:pt x="41" y="41"/>
                  </a:lnTo>
                  <a:lnTo>
                    <a:pt x="24" y="41"/>
                  </a:lnTo>
                  <a:lnTo>
                    <a:pt x="24" y="109"/>
                  </a:lnTo>
                  <a:lnTo>
                    <a:pt x="11" y="109"/>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2" name="Freeform 80">
              <a:extLst>
                <a:ext uri="{FF2B5EF4-FFF2-40B4-BE49-F238E27FC236}">
                  <a16:creationId xmlns:a16="http://schemas.microsoft.com/office/drawing/2014/main" id="{08014CDB-F8DA-4658-903E-639973BAA96D}"/>
                </a:ext>
              </a:extLst>
            </p:cNvPr>
            <p:cNvSpPr>
              <a:spLocks/>
            </p:cNvSpPr>
            <p:nvPr/>
          </p:nvSpPr>
          <p:spPr bwMode="auto">
            <a:xfrm>
              <a:off x="77" y="552"/>
              <a:ext cx="36" cy="140"/>
            </a:xfrm>
            <a:custGeom>
              <a:avLst/>
              <a:gdLst>
                <a:gd name="T0" fmla="*/ 28 w 36"/>
                <a:gd name="T1" fmla="*/ 140 h 140"/>
                <a:gd name="T2" fmla="*/ 19 w 36"/>
                <a:gd name="T3" fmla="*/ 131 h 140"/>
                <a:gd name="T4" fmla="*/ 14 w 36"/>
                <a:gd name="T5" fmla="*/ 120 h 140"/>
                <a:gd name="T6" fmla="*/ 8 w 36"/>
                <a:gd name="T7" fmla="*/ 107 h 140"/>
                <a:gd name="T8" fmla="*/ 3 w 36"/>
                <a:gd name="T9" fmla="*/ 96 h 140"/>
                <a:gd name="T10" fmla="*/ 0 w 36"/>
                <a:gd name="T11" fmla="*/ 82 h 140"/>
                <a:gd name="T12" fmla="*/ 0 w 36"/>
                <a:gd name="T13" fmla="*/ 68 h 140"/>
                <a:gd name="T14" fmla="*/ 6 w 36"/>
                <a:gd name="T15" fmla="*/ 35 h 140"/>
                <a:gd name="T16" fmla="*/ 11 w 36"/>
                <a:gd name="T17" fmla="*/ 27 h 140"/>
                <a:gd name="T18" fmla="*/ 14 w 36"/>
                <a:gd name="T19" fmla="*/ 16 h 140"/>
                <a:gd name="T20" fmla="*/ 19 w 36"/>
                <a:gd name="T21" fmla="*/ 8 h 140"/>
                <a:gd name="T22" fmla="*/ 28 w 36"/>
                <a:gd name="T23" fmla="*/ 0 h 140"/>
                <a:gd name="T24" fmla="*/ 36 w 36"/>
                <a:gd name="T25" fmla="*/ 0 h 140"/>
                <a:gd name="T26" fmla="*/ 30 w 36"/>
                <a:gd name="T27" fmla="*/ 8 h 140"/>
                <a:gd name="T28" fmla="*/ 28 w 36"/>
                <a:gd name="T29" fmla="*/ 16 h 140"/>
                <a:gd name="T30" fmla="*/ 19 w 36"/>
                <a:gd name="T31" fmla="*/ 33 h 140"/>
                <a:gd name="T32" fmla="*/ 17 w 36"/>
                <a:gd name="T33" fmla="*/ 44 h 140"/>
                <a:gd name="T34" fmla="*/ 14 w 36"/>
                <a:gd name="T35" fmla="*/ 57 h 140"/>
                <a:gd name="T36" fmla="*/ 14 w 36"/>
                <a:gd name="T37" fmla="*/ 71 h 140"/>
                <a:gd name="T38" fmla="*/ 19 w 36"/>
                <a:gd name="T39" fmla="*/ 104 h 140"/>
                <a:gd name="T40" fmla="*/ 36 w 36"/>
                <a:gd name="T41" fmla="*/ 140 h 140"/>
                <a:gd name="T42" fmla="*/ 28 w 36"/>
                <a:gd name="T4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140">
                  <a:moveTo>
                    <a:pt x="28" y="140"/>
                  </a:moveTo>
                  <a:lnTo>
                    <a:pt x="19" y="131"/>
                  </a:lnTo>
                  <a:lnTo>
                    <a:pt x="14" y="120"/>
                  </a:lnTo>
                  <a:lnTo>
                    <a:pt x="8" y="107"/>
                  </a:lnTo>
                  <a:lnTo>
                    <a:pt x="3" y="96"/>
                  </a:lnTo>
                  <a:lnTo>
                    <a:pt x="0" y="82"/>
                  </a:lnTo>
                  <a:lnTo>
                    <a:pt x="0" y="68"/>
                  </a:lnTo>
                  <a:lnTo>
                    <a:pt x="6" y="35"/>
                  </a:lnTo>
                  <a:lnTo>
                    <a:pt x="11" y="27"/>
                  </a:lnTo>
                  <a:lnTo>
                    <a:pt x="14" y="16"/>
                  </a:lnTo>
                  <a:lnTo>
                    <a:pt x="19" y="8"/>
                  </a:lnTo>
                  <a:lnTo>
                    <a:pt x="28" y="0"/>
                  </a:lnTo>
                  <a:lnTo>
                    <a:pt x="36" y="0"/>
                  </a:lnTo>
                  <a:lnTo>
                    <a:pt x="30" y="8"/>
                  </a:lnTo>
                  <a:lnTo>
                    <a:pt x="28" y="16"/>
                  </a:lnTo>
                  <a:lnTo>
                    <a:pt x="19" y="33"/>
                  </a:lnTo>
                  <a:lnTo>
                    <a:pt x="17" y="44"/>
                  </a:lnTo>
                  <a:lnTo>
                    <a:pt x="14" y="57"/>
                  </a:lnTo>
                  <a:lnTo>
                    <a:pt x="14" y="71"/>
                  </a:lnTo>
                  <a:lnTo>
                    <a:pt x="19" y="104"/>
                  </a:lnTo>
                  <a:lnTo>
                    <a:pt x="36" y="140"/>
                  </a:lnTo>
                  <a:lnTo>
                    <a:pt x="28"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3" name="Freeform 79">
              <a:extLst>
                <a:ext uri="{FF2B5EF4-FFF2-40B4-BE49-F238E27FC236}">
                  <a16:creationId xmlns:a16="http://schemas.microsoft.com/office/drawing/2014/main" id="{09E1D161-8281-4B7C-B28B-4D57CB0012B5}"/>
                </a:ext>
              </a:extLst>
            </p:cNvPr>
            <p:cNvSpPr>
              <a:spLocks/>
            </p:cNvSpPr>
            <p:nvPr/>
          </p:nvSpPr>
          <p:spPr bwMode="auto">
            <a:xfrm>
              <a:off x="121" y="557"/>
              <a:ext cx="39" cy="104"/>
            </a:xfrm>
            <a:custGeom>
              <a:avLst/>
              <a:gdLst>
                <a:gd name="T0" fmla="*/ 36 w 39"/>
                <a:gd name="T1" fmla="*/ 91 h 104"/>
                <a:gd name="T2" fmla="*/ 39 w 39"/>
                <a:gd name="T3" fmla="*/ 104 h 104"/>
                <a:gd name="T4" fmla="*/ 22 w 39"/>
                <a:gd name="T5" fmla="*/ 104 h 104"/>
                <a:gd name="T6" fmla="*/ 17 w 39"/>
                <a:gd name="T7" fmla="*/ 102 h 104"/>
                <a:gd name="T8" fmla="*/ 11 w 39"/>
                <a:gd name="T9" fmla="*/ 96 h 104"/>
                <a:gd name="T10" fmla="*/ 11 w 39"/>
                <a:gd name="T11" fmla="*/ 93 h 104"/>
                <a:gd name="T12" fmla="*/ 8 w 39"/>
                <a:gd name="T13" fmla="*/ 88 h 104"/>
                <a:gd name="T14" fmla="*/ 8 w 39"/>
                <a:gd name="T15" fmla="*/ 36 h 104"/>
                <a:gd name="T16" fmla="*/ 0 w 39"/>
                <a:gd name="T17" fmla="*/ 36 h 104"/>
                <a:gd name="T18" fmla="*/ 0 w 39"/>
                <a:gd name="T19" fmla="*/ 25 h 104"/>
                <a:gd name="T20" fmla="*/ 8 w 39"/>
                <a:gd name="T21" fmla="*/ 25 h 104"/>
                <a:gd name="T22" fmla="*/ 8 w 39"/>
                <a:gd name="T23" fmla="*/ 6 h 104"/>
                <a:gd name="T24" fmla="*/ 22 w 39"/>
                <a:gd name="T25" fmla="*/ 0 h 104"/>
                <a:gd name="T26" fmla="*/ 22 w 39"/>
                <a:gd name="T27" fmla="*/ 25 h 104"/>
                <a:gd name="T28" fmla="*/ 36 w 39"/>
                <a:gd name="T29" fmla="*/ 25 h 104"/>
                <a:gd name="T30" fmla="*/ 36 w 39"/>
                <a:gd name="T31" fmla="*/ 36 h 104"/>
                <a:gd name="T32" fmla="*/ 22 w 39"/>
                <a:gd name="T33" fmla="*/ 36 h 104"/>
                <a:gd name="T34" fmla="*/ 22 w 39"/>
                <a:gd name="T35" fmla="*/ 88 h 104"/>
                <a:gd name="T36" fmla="*/ 25 w 39"/>
                <a:gd name="T37" fmla="*/ 91 h 104"/>
                <a:gd name="T38" fmla="*/ 28 w 39"/>
                <a:gd name="T39" fmla="*/ 91 h 104"/>
                <a:gd name="T40" fmla="*/ 28 w 39"/>
                <a:gd name="T41" fmla="*/ 93 h 104"/>
                <a:gd name="T42" fmla="*/ 30 w 39"/>
                <a:gd name="T43" fmla="*/ 93 h 104"/>
                <a:gd name="T44" fmla="*/ 33 w 39"/>
                <a:gd name="T45" fmla="*/ 91 h 104"/>
                <a:gd name="T46" fmla="*/ 36 w 39"/>
                <a:gd name="T47"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104">
                  <a:moveTo>
                    <a:pt x="36" y="91"/>
                  </a:moveTo>
                  <a:lnTo>
                    <a:pt x="39" y="104"/>
                  </a:lnTo>
                  <a:lnTo>
                    <a:pt x="22" y="104"/>
                  </a:lnTo>
                  <a:lnTo>
                    <a:pt x="17" y="102"/>
                  </a:lnTo>
                  <a:lnTo>
                    <a:pt x="11" y="96"/>
                  </a:lnTo>
                  <a:lnTo>
                    <a:pt x="11" y="93"/>
                  </a:lnTo>
                  <a:lnTo>
                    <a:pt x="8" y="88"/>
                  </a:lnTo>
                  <a:lnTo>
                    <a:pt x="8" y="36"/>
                  </a:lnTo>
                  <a:lnTo>
                    <a:pt x="0" y="36"/>
                  </a:lnTo>
                  <a:lnTo>
                    <a:pt x="0" y="25"/>
                  </a:lnTo>
                  <a:lnTo>
                    <a:pt x="8" y="25"/>
                  </a:lnTo>
                  <a:lnTo>
                    <a:pt x="8" y="6"/>
                  </a:lnTo>
                  <a:lnTo>
                    <a:pt x="22" y="0"/>
                  </a:lnTo>
                  <a:lnTo>
                    <a:pt x="22" y="25"/>
                  </a:lnTo>
                  <a:lnTo>
                    <a:pt x="36" y="25"/>
                  </a:lnTo>
                  <a:lnTo>
                    <a:pt x="36" y="36"/>
                  </a:lnTo>
                  <a:lnTo>
                    <a:pt x="22" y="36"/>
                  </a:lnTo>
                  <a:lnTo>
                    <a:pt x="22" y="88"/>
                  </a:lnTo>
                  <a:lnTo>
                    <a:pt x="25" y="91"/>
                  </a:lnTo>
                  <a:lnTo>
                    <a:pt x="28" y="91"/>
                  </a:lnTo>
                  <a:lnTo>
                    <a:pt x="28" y="93"/>
                  </a:lnTo>
                  <a:lnTo>
                    <a:pt x="30" y="93"/>
                  </a:lnTo>
                  <a:lnTo>
                    <a:pt x="33" y="91"/>
                  </a:lnTo>
                  <a:lnTo>
                    <a:pt x="36" y="91"/>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4" name="Freeform 78">
              <a:extLst>
                <a:ext uri="{FF2B5EF4-FFF2-40B4-BE49-F238E27FC236}">
                  <a16:creationId xmlns:a16="http://schemas.microsoft.com/office/drawing/2014/main" id="{9930D18A-F474-49C0-B728-2606258C1AFD}"/>
                </a:ext>
              </a:extLst>
            </p:cNvPr>
            <p:cNvSpPr>
              <a:spLocks/>
            </p:cNvSpPr>
            <p:nvPr/>
          </p:nvSpPr>
          <p:spPr bwMode="auto">
            <a:xfrm>
              <a:off x="168" y="552"/>
              <a:ext cx="36" cy="140"/>
            </a:xfrm>
            <a:custGeom>
              <a:avLst/>
              <a:gdLst>
                <a:gd name="T0" fmla="*/ 11 w 36"/>
                <a:gd name="T1" fmla="*/ 140 h 140"/>
                <a:gd name="T2" fmla="*/ 0 w 36"/>
                <a:gd name="T3" fmla="*/ 140 h 140"/>
                <a:gd name="T4" fmla="*/ 16 w 36"/>
                <a:gd name="T5" fmla="*/ 104 h 140"/>
                <a:gd name="T6" fmla="*/ 22 w 36"/>
                <a:gd name="T7" fmla="*/ 71 h 140"/>
                <a:gd name="T8" fmla="*/ 22 w 36"/>
                <a:gd name="T9" fmla="*/ 57 h 140"/>
                <a:gd name="T10" fmla="*/ 19 w 36"/>
                <a:gd name="T11" fmla="*/ 44 h 140"/>
                <a:gd name="T12" fmla="*/ 14 w 36"/>
                <a:gd name="T13" fmla="*/ 22 h 140"/>
                <a:gd name="T14" fmla="*/ 11 w 36"/>
                <a:gd name="T15" fmla="*/ 16 h 140"/>
                <a:gd name="T16" fmla="*/ 0 w 36"/>
                <a:gd name="T17" fmla="*/ 0 h 140"/>
                <a:gd name="T18" fmla="*/ 11 w 36"/>
                <a:gd name="T19" fmla="*/ 0 h 140"/>
                <a:gd name="T20" fmla="*/ 22 w 36"/>
                <a:gd name="T21" fmla="*/ 16 h 140"/>
                <a:gd name="T22" fmla="*/ 27 w 36"/>
                <a:gd name="T23" fmla="*/ 27 h 140"/>
                <a:gd name="T24" fmla="*/ 30 w 36"/>
                <a:gd name="T25" fmla="*/ 35 h 140"/>
                <a:gd name="T26" fmla="*/ 36 w 36"/>
                <a:gd name="T27" fmla="*/ 68 h 140"/>
                <a:gd name="T28" fmla="*/ 36 w 36"/>
                <a:gd name="T29" fmla="*/ 82 h 140"/>
                <a:gd name="T30" fmla="*/ 33 w 36"/>
                <a:gd name="T31" fmla="*/ 96 h 140"/>
                <a:gd name="T32" fmla="*/ 27 w 36"/>
                <a:gd name="T33" fmla="*/ 107 h 140"/>
                <a:gd name="T34" fmla="*/ 25 w 36"/>
                <a:gd name="T35" fmla="*/ 118 h 140"/>
                <a:gd name="T36" fmla="*/ 19 w 36"/>
                <a:gd name="T37" fmla="*/ 126 h 140"/>
                <a:gd name="T38" fmla="*/ 16 w 36"/>
                <a:gd name="T39" fmla="*/ 134 h 140"/>
                <a:gd name="T40" fmla="*/ 11 w 36"/>
                <a:gd name="T41"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140">
                  <a:moveTo>
                    <a:pt x="11" y="140"/>
                  </a:moveTo>
                  <a:lnTo>
                    <a:pt x="0" y="140"/>
                  </a:lnTo>
                  <a:lnTo>
                    <a:pt x="16" y="104"/>
                  </a:lnTo>
                  <a:lnTo>
                    <a:pt x="22" y="71"/>
                  </a:lnTo>
                  <a:lnTo>
                    <a:pt x="22" y="57"/>
                  </a:lnTo>
                  <a:lnTo>
                    <a:pt x="19" y="44"/>
                  </a:lnTo>
                  <a:lnTo>
                    <a:pt x="14" y="22"/>
                  </a:lnTo>
                  <a:lnTo>
                    <a:pt x="11" y="16"/>
                  </a:lnTo>
                  <a:lnTo>
                    <a:pt x="0" y="0"/>
                  </a:lnTo>
                  <a:lnTo>
                    <a:pt x="11" y="0"/>
                  </a:lnTo>
                  <a:lnTo>
                    <a:pt x="22" y="16"/>
                  </a:lnTo>
                  <a:lnTo>
                    <a:pt x="27" y="27"/>
                  </a:lnTo>
                  <a:lnTo>
                    <a:pt x="30" y="35"/>
                  </a:lnTo>
                  <a:lnTo>
                    <a:pt x="36" y="68"/>
                  </a:lnTo>
                  <a:lnTo>
                    <a:pt x="36" y="82"/>
                  </a:lnTo>
                  <a:lnTo>
                    <a:pt x="33" y="96"/>
                  </a:lnTo>
                  <a:lnTo>
                    <a:pt x="27" y="107"/>
                  </a:lnTo>
                  <a:lnTo>
                    <a:pt x="25" y="118"/>
                  </a:lnTo>
                  <a:lnTo>
                    <a:pt x="19" y="126"/>
                  </a:lnTo>
                  <a:lnTo>
                    <a:pt x="16" y="134"/>
                  </a:lnTo>
                  <a:lnTo>
                    <a:pt x="11"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5" name="Freeform 77">
              <a:extLst>
                <a:ext uri="{FF2B5EF4-FFF2-40B4-BE49-F238E27FC236}">
                  <a16:creationId xmlns:a16="http://schemas.microsoft.com/office/drawing/2014/main" id="{24A18064-6A92-46FF-9A68-9BDDC620A513}"/>
                </a:ext>
              </a:extLst>
            </p:cNvPr>
            <p:cNvSpPr>
              <a:spLocks/>
            </p:cNvSpPr>
            <p:nvPr/>
          </p:nvSpPr>
          <p:spPr bwMode="auto">
            <a:xfrm>
              <a:off x="1024" y="33"/>
              <a:ext cx="69" cy="107"/>
            </a:xfrm>
            <a:custGeom>
              <a:avLst/>
              <a:gdLst>
                <a:gd name="T0" fmla="*/ 6 w 69"/>
                <a:gd name="T1" fmla="*/ 107 h 107"/>
                <a:gd name="T2" fmla="*/ 6 w 69"/>
                <a:gd name="T3" fmla="*/ 93 h 107"/>
                <a:gd name="T4" fmla="*/ 8 w 69"/>
                <a:gd name="T5" fmla="*/ 96 h 107"/>
                <a:gd name="T6" fmla="*/ 14 w 69"/>
                <a:gd name="T7" fmla="*/ 96 h 107"/>
                <a:gd name="T8" fmla="*/ 19 w 69"/>
                <a:gd name="T9" fmla="*/ 93 h 107"/>
                <a:gd name="T10" fmla="*/ 25 w 69"/>
                <a:gd name="T11" fmla="*/ 88 h 107"/>
                <a:gd name="T12" fmla="*/ 25 w 69"/>
                <a:gd name="T13" fmla="*/ 85 h 107"/>
                <a:gd name="T14" fmla="*/ 28 w 69"/>
                <a:gd name="T15" fmla="*/ 80 h 107"/>
                <a:gd name="T16" fmla="*/ 28 w 69"/>
                <a:gd name="T17" fmla="*/ 77 h 107"/>
                <a:gd name="T18" fmla="*/ 0 w 69"/>
                <a:gd name="T19" fmla="*/ 0 h 107"/>
                <a:gd name="T20" fmla="*/ 14 w 69"/>
                <a:gd name="T21" fmla="*/ 0 h 107"/>
                <a:gd name="T22" fmla="*/ 30 w 69"/>
                <a:gd name="T23" fmla="*/ 44 h 107"/>
                <a:gd name="T24" fmla="*/ 33 w 69"/>
                <a:gd name="T25" fmla="*/ 52 h 107"/>
                <a:gd name="T26" fmla="*/ 36 w 69"/>
                <a:gd name="T27" fmla="*/ 63 h 107"/>
                <a:gd name="T28" fmla="*/ 36 w 69"/>
                <a:gd name="T29" fmla="*/ 55 h 107"/>
                <a:gd name="T30" fmla="*/ 41 w 69"/>
                <a:gd name="T31" fmla="*/ 44 h 107"/>
                <a:gd name="T32" fmla="*/ 58 w 69"/>
                <a:gd name="T33" fmla="*/ 0 h 107"/>
                <a:gd name="T34" fmla="*/ 69 w 69"/>
                <a:gd name="T35" fmla="*/ 0 h 107"/>
                <a:gd name="T36" fmla="*/ 41 w 69"/>
                <a:gd name="T37" fmla="*/ 77 h 107"/>
                <a:gd name="T38" fmla="*/ 36 w 69"/>
                <a:gd name="T39" fmla="*/ 93 h 107"/>
                <a:gd name="T40" fmla="*/ 25 w 69"/>
                <a:gd name="T41" fmla="*/ 104 h 107"/>
                <a:gd name="T42" fmla="*/ 19 w 69"/>
                <a:gd name="T43" fmla="*/ 107 h 107"/>
                <a:gd name="T44" fmla="*/ 6 w 69"/>
                <a:gd name="T45"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9" h="107">
                  <a:moveTo>
                    <a:pt x="6" y="107"/>
                  </a:moveTo>
                  <a:lnTo>
                    <a:pt x="6" y="93"/>
                  </a:lnTo>
                  <a:lnTo>
                    <a:pt x="8" y="96"/>
                  </a:lnTo>
                  <a:lnTo>
                    <a:pt x="14" y="96"/>
                  </a:lnTo>
                  <a:lnTo>
                    <a:pt x="19" y="93"/>
                  </a:lnTo>
                  <a:lnTo>
                    <a:pt x="25" y="88"/>
                  </a:lnTo>
                  <a:lnTo>
                    <a:pt x="25" y="85"/>
                  </a:lnTo>
                  <a:lnTo>
                    <a:pt x="28" y="80"/>
                  </a:lnTo>
                  <a:lnTo>
                    <a:pt x="28" y="77"/>
                  </a:lnTo>
                  <a:lnTo>
                    <a:pt x="0" y="0"/>
                  </a:lnTo>
                  <a:lnTo>
                    <a:pt x="14" y="0"/>
                  </a:lnTo>
                  <a:lnTo>
                    <a:pt x="30" y="44"/>
                  </a:lnTo>
                  <a:lnTo>
                    <a:pt x="33" y="52"/>
                  </a:lnTo>
                  <a:lnTo>
                    <a:pt x="36" y="63"/>
                  </a:lnTo>
                  <a:lnTo>
                    <a:pt x="36" y="55"/>
                  </a:lnTo>
                  <a:lnTo>
                    <a:pt x="41" y="44"/>
                  </a:lnTo>
                  <a:lnTo>
                    <a:pt x="58" y="0"/>
                  </a:lnTo>
                  <a:lnTo>
                    <a:pt x="69" y="0"/>
                  </a:lnTo>
                  <a:lnTo>
                    <a:pt x="41" y="77"/>
                  </a:lnTo>
                  <a:lnTo>
                    <a:pt x="36" y="93"/>
                  </a:lnTo>
                  <a:lnTo>
                    <a:pt x="25" y="104"/>
                  </a:lnTo>
                  <a:lnTo>
                    <a:pt x="19" y="107"/>
                  </a:lnTo>
                  <a:lnTo>
                    <a:pt x="6" y="10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6" name="Freeform 76">
              <a:extLst>
                <a:ext uri="{FF2B5EF4-FFF2-40B4-BE49-F238E27FC236}">
                  <a16:creationId xmlns:a16="http://schemas.microsoft.com/office/drawing/2014/main" id="{4AACD821-A230-4AB9-A506-F459E8AC3849}"/>
                </a:ext>
              </a:extLst>
            </p:cNvPr>
            <p:cNvSpPr>
              <a:spLocks/>
            </p:cNvSpPr>
            <p:nvPr/>
          </p:nvSpPr>
          <p:spPr bwMode="auto">
            <a:xfrm>
              <a:off x="1145" y="0"/>
              <a:ext cx="36" cy="140"/>
            </a:xfrm>
            <a:custGeom>
              <a:avLst/>
              <a:gdLst>
                <a:gd name="T0" fmla="*/ 28 w 36"/>
                <a:gd name="T1" fmla="*/ 140 h 140"/>
                <a:gd name="T2" fmla="*/ 19 w 36"/>
                <a:gd name="T3" fmla="*/ 132 h 140"/>
                <a:gd name="T4" fmla="*/ 8 w 36"/>
                <a:gd name="T5" fmla="*/ 110 h 140"/>
                <a:gd name="T6" fmla="*/ 3 w 36"/>
                <a:gd name="T7" fmla="*/ 96 h 140"/>
                <a:gd name="T8" fmla="*/ 0 w 36"/>
                <a:gd name="T9" fmla="*/ 85 h 140"/>
                <a:gd name="T10" fmla="*/ 0 w 36"/>
                <a:gd name="T11" fmla="*/ 71 h 140"/>
                <a:gd name="T12" fmla="*/ 6 w 36"/>
                <a:gd name="T13" fmla="*/ 38 h 140"/>
                <a:gd name="T14" fmla="*/ 11 w 36"/>
                <a:gd name="T15" fmla="*/ 27 h 140"/>
                <a:gd name="T16" fmla="*/ 14 w 36"/>
                <a:gd name="T17" fmla="*/ 19 h 140"/>
                <a:gd name="T18" fmla="*/ 19 w 36"/>
                <a:gd name="T19" fmla="*/ 11 h 140"/>
                <a:gd name="T20" fmla="*/ 28 w 36"/>
                <a:gd name="T21" fmla="*/ 0 h 140"/>
                <a:gd name="T22" fmla="*/ 36 w 36"/>
                <a:gd name="T23" fmla="*/ 0 h 140"/>
                <a:gd name="T24" fmla="*/ 19 w 36"/>
                <a:gd name="T25" fmla="*/ 33 h 140"/>
                <a:gd name="T26" fmla="*/ 17 w 36"/>
                <a:gd name="T27" fmla="*/ 44 h 140"/>
                <a:gd name="T28" fmla="*/ 17 w 36"/>
                <a:gd name="T29" fmla="*/ 52 h 140"/>
                <a:gd name="T30" fmla="*/ 14 w 36"/>
                <a:gd name="T31" fmla="*/ 63 h 140"/>
                <a:gd name="T32" fmla="*/ 14 w 36"/>
                <a:gd name="T33" fmla="*/ 71 h 140"/>
                <a:gd name="T34" fmla="*/ 19 w 36"/>
                <a:gd name="T35" fmla="*/ 104 h 140"/>
                <a:gd name="T36" fmla="*/ 36 w 36"/>
                <a:gd name="T37" fmla="*/ 140 h 140"/>
                <a:gd name="T38" fmla="*/ 28 w 36"/>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140">
                  <a:moveTo>
                    <a:pt x="28" y="140"/>
                  </a:moveTo>
                  <a:lnTo>
                    <a:pt x="19" y="132"/>
                  </a:lnTo>
                  <a:lnTo>
                    <a:pt x="8" y="110"/>
                  </a:lnTo>
                  <a:lnTo>
                    <a:pt x="3" y="96"/>
                  </a:lnTo>
                  <a:lnTo>
                    <a:pt x="0" y="85"/>
                  </a:lnTo>
                  <a:lnTo>
                    <a:pt x="0" y="71"/>
                  </a:lnTo>
                  <a:lnTo>
                    <a:pt x="6" y="38"/>
                  </a:lnTo>
                  <a:lnTo>
                    <a:pt x="11" y="27"/>
                  </a:lnTo>
                  <a:lnTo>
                    <a:pt x="14" y="19"/>
                  </a:lnTo>
                  <a:lnTo>
                    <a:pt x="19" y="11"/>
                  </a:lnTo>
                  <a:lnTo>
                    <a:pt x="28" y="0"/>
                  </a:lnTo>
                  <a:lnTo>
                    <a:pt x="36" y="0"/>
                  </a:lnTo>
                  <a:lnTo>
                    <a:pt x="19" y="33"/>
                  </a:lnTo>
                  <a:lnTo>
                    <a:pt x="17" y="44"/>
                  </a:lnTo>
                  <a:lnTo>
                    <a:pt x="17" y="52"/>
                  </a:lnTo>
                  <a:lnTo>
                    <a:pt x="14" y="63"/>
                  </a:lnTo>
                  <a:lnTo>
                    <a:pt x="14" y="71"/>
                  </a:lnTo>
                  <a:lnTo>
                    <a:pt x="19" y="104"/>
                  </a:lnTo>
                  <a:lnTo>
                    <a:pt x="36" y="140"/>
                  </a:lnTo>
                  <a:lnTo>
                    <a:pt x="28"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7" name="Freeform 75">
              <a:extLst>
                <a:ext uri="{FF2B5EF4-FFF2-40B4-BE49-F238E27FC236}">
                  <a16:creationId xmlns:a16="http://schemas.microsoft.com/office/drawing/2014/main" id="{F304EC6E-EBBC-4232-ACD0-8DF11F318945}"/>
                </a:ext>
              </a:extLst>
            </p:cNvPr>
            <p:cNvSpPr>
              <a:spLocks/>
            </p:cNvSpPr>
            <p:nvPr/>
          </p:nvSpPr>
          <p:spPr bwMode="auto">
            <a:xfrm>
              <a:off x="1189" y="5"/>
              <a:ext cx="39" cy="105"/>
            </a:xfrm>
            <a:custGeom>
              <a:avLst/>
              <a:gdLst>
                <a:gd name="T0" fmla="*/ 36 w 39"/>
                <a:gd name="T1" fmla="*/ 94 h 105"/>
                <a:gd name="T2" fmla="*/ 39 w 39"/>
                <a:gd name="T3" fmla="*/ 105 h 105"/>
                <a:gd name="T4" fmla="*/ 17 w 39"/>
                <a:gd name="T5" fmla="*/ 105 h 105"/>
                <a:gd name="T6" fmla="*/ 14 w 39"/>
                <a:gd name="T7" fmla="*/ 99 h 105"/>
                <a:gd name="T8" fmla="*/ 11 w 39"/>
                <a:gd name="T9" fmla="*/ 97 h 105"/>
                <a:gd name="T10" fmla="*/ 11 w 39"/>
                <a:gd name="T11" fmla="*/ 39 h 105"/>
                <a:gd name="T12" fmla="*/ 0 w 39"/>
                <a:gd name="T13" fmla="*/ 39 h 105"/>
                <a:gd name="T14" fmla="*/ 0 w 39"/>
                <a:gd name="T15" fmla="*/ 28 h 105"/>
                <a:gd name="T16" fmla="*/ 11 w 39"/>
                <a:gd name="T17" fmla="*/ 28 h 105"/>
                <a:gd name="T18" fmla="*/ 11 w 39"/>
                <a:gd name="T19" fmla="*/ 9 h 105"/>
                <a:gd name="T20" fmla="*/ 22 w 39"/>
                <a:gd name="T21" fmla="*/ 0 h 105"/>
                <a:gd name="T22" fmla="*/ 22 w 39"/>
                <a:gd name="T23" fmla="*/ 28 h 105"/>
                <a:gd name="T24" fmla="*/ 36 w 39"/>
                <a:gd name="T25" fmla="*/ 28 h 105"/>
                <a:gd name="T26" fmla="*/ 36 w 39"/>
                <a:gd name="T27" fmla="*/ 39 h 105"/>
                <a:gd name="T28" fmla="*/ 22 w 39"/>
                <a:gd name="T29" fmla="*/ 39 h 105"/>
                <a:gd name="T30" fmla="*/ 22 w 39"/>
                <a:gd name="T31" fmla="*/ 86 h 105"/>
                <a:gd name="T32" fmla="*/ 25 w 39"/>
                <a:gd name="T33" fmla="*/ 91 h 105"/>
                <a:gd name="T34" fmla="*/ 25 w 39"/>
                <a:gd name="T35" fmla="*/ 94 h 105"/>
                <a:gd name="T36" fmla="*/ 36 w 39"/>
                <a:gd name="T37"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105">
                  <a:moveTo>
                    <a:pt x="36" y="94"/>
                  </a:moveTo>
                  <a:lnTo>
                    <a:pt x="39" y="105"/>
                  </a:lnTo>
                  <a:lnTo>
                    <a:pt x="17" y="105"/>
                  </a:lnTo>
                  <a:lnTo>
                    <a:pt x="14" y="99"/>
                  </a:lnTo>
                  <a:lnTo>
                    <a:pt x="11" y="97"/>
                  </a:lnTo>
                  <a:lnTo>
                    <a:pt x="11" y="39"/>
                  </a:lnTo>
                  <a:lnTo>
                    <a:pt x="0" y="39"/>
                  </a:lnTo>
                  <a:lnTo>
                    <a:pt x="0" y="28"/>
                  </a:lnTo>
                  <a:lnTo>
                    <a:pt x="11" y="28"/>
                  </a:lnTo>
                  <a:lnTo>
                    <a:pt x="11" y="9"/>
                  </a:lnTo>
                  <a:lnTo>
                    <a:pt x="22" y="0"/>
                  </a:lnTo>
                  <a:lnTo>
                    <a:pt x="22" y="28"/>
                  </a:lnTo>
                  <a:lnTo>
                    <a:pt x="36" y="28"/>
                  </a:lnTo>
                  <a:lnTo>
                    <a:pt x="36" y="39"/>
                  </a:lnTo>
                  <a:lnTo>
                    <a:pt x="22" y="39"/>
                  </a:lnTo>
                  <a:lnTo>
                    <a:pt x="22" y="86"/>
                  </a:lnTo>
                  <a:lnTo>
                    <a:pt x="25" y="91"/>
                  </a:lnTo>
                  <a:lnTo>
                    <a:pt x="25" y="94"/>
                  </a:lnTo>
                  <a:lnTo>
                    <a:pt x="36" y="94"/>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8" name="Freeform 74">
              <a:extLst>
                <a:ext uri="{FF2B5EF4-FFF2-40B4-BE49-F238E27FC236}">
                  <a16:creationId xmlns:a16="http://schemas.microsoft.com/office/drawing/2014/main" id="{951B6BB6-AC37-409E-B04D-03C3B9FA8401}"/>
                </a:ext>
              </a:extLst>
            </p:cNvPr>
            <p:cNvSpPr>
              <a:spLocks/>
            </p:cNvSpPr>
            <p:nvPr/>
          </p:nvSpPr>
          <p:spPr bwMode="auto">
            <a:xfrm>
              <a:off x="1239" y="0"/>
              <a:ext cx="33" cy="140"/>
            </a:xfrm>
            <a:custGeom>
              <a:avLst/>
              <a:gdLst>
                <a:gd name="T0" fmla="*/ 8 w 33"/>
                <a:gd name="T1" fmla="*/ 140 h 140"/>
                <a:gd name="T2" fmla="*/ 0 w 33"/>
                <a:gd name="T3" fmla="*/ 140 h 140"/>
                <a:gd name="T4" fmla="*/ 16 w 33"/>
                <a:gd name="T5" fmla="*/ 104 h 140"/>
                <a:gd name="T6" fmla="*/ 22 w 33"/>
                <a:gd name="T7" fmla="*/ 71 h 140"/>
                <a:gd name="T8" fmla="*/ 22 w 33"/>
                <a:gd name="T9" fmla="*/ 63 h 140"/>
                <a:gd name="T10" fmla="*/ 19 w 33"/>
                <a:gd name="T11" fmla="*/ 52 h 140"/>
                <a:gd name="T12" fmla="*/ 16 w 33"/>
                <a:gd name="T13" fmla="*/ 44 h 140"/>
                <a:gd name="T14" fmla="*/ 16 w 33"/>
                <a:gd name="T15" fmla="*/ 36 h 140"/>
                <a:gd name="T16" fmla="*/ 13 w 33"/>
                <a:gd name="T17" fmla="*/ 30 h 140"/>
                <a:gd name="T18" fmla="*/ 11 w 33"/>
                <a:gd name="T19" fmla="*/ 22 h 140"/>
                <a:gd name="T20" fmla="*/ 0 w 33"/>
                <a:gd name="T21" fmla="*/ 0 h 140"/>
                <a:gd name="T22" fmla="*/ 8 w 33"/>
                <a:gd name="T23" fmla="*/ 0 h 140"/>
                <a:gd name="T24" fmla="*/ 13 w 33"/>
                <a:gd name="T25" fmla="*/ 11 h 140"/>
                <a:gd name="T26" fmla="*/ 25 w 33"/>
                <a:gd name="T27" fmla="*/ 27 h 140"/>
                <a:gd name="T28" fmla="*/ 33 w 33"/>
                <a:gd name="T29" fmla="*/ 60 h 140"/>
                <a:gd name="T30" fmla="*/ 33 w 33"/>
                <a:gd name="T31" fmla="*/ 91 h 140"/>
                <a:gd name="T32" fmla="*/ 30 w 33"/>
                <a:gd name="T33" fmla="*/ 99 h 140"/>
                <a:gd name="T34" fmla="*/ 27 w 33"/>
                <a:gd name="T35" fmla="*/ 110 h 140"/>
                <a:gd name="T36" fmla="*/ 16 w 33"/>
                <a:gd name="T37" fmla="*/ 132 h 140"/>
                <a:gd name="T38" fmla="*/ 8 w 33"/>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40">
                  <a:moveTo>
                    <a:pt x="8" y="140"/>
                  </a:moveTo>
                  <a:lnTo>
                    <a:pt x="0" y="140"/>
                  </a:lnTo>
                  <a:lnTo>
                    <a:pt x="16" y="104"/>
                  </a:lnTo>
                  <a:lnTo>
                    <a:pt x="22" y="71"/>
                  </a:lnTo>
                  <a:lnTo>
                    <a:pt x="22" y="63"/>
                  </a:lnTo>
                  <a:lnTo>
                    <a:pt x="19" y="52"/>
                  </a:lnTo>
                  <a:lnTo>
                    <a:pt x="16" y="44"/>
                  </a:lnTo>
                  <a:lnTo>
                    <a:pt x="16" y="36"/>
                  </a:lnTo>
                  <a:lnTo>
                    <a:pt x="13" y="30"/>
                  </a:lnTo>
                  <a:lnTo>
                    <a:pt x="11" y="22"/>
                  </a:lnTo>
                  <a:lnTo>
                    <a:pt x="0" y="0"/>
                  </a:lnTo>
                  <a:lnTo>
                    <a:pt x="8" y="0"/>
                  </a:lnTo>
                  <a:lnTo>
                    <a:pt x="13" y="11"/>
                  </a:lnTo>
                  <a:lnTo>
                    <a:pt x="25" y="27"/>
                  </a:lnTo>
                  <a:lnTo>
                    <a:pt x="33" y="60"/>
                  </a:lnTo>
                  <a:lnTo>
                    <a:pt x="33" y="91"/>
                  </a:lnTo>
                  <a:lnTo>
                    <a:pt x="30" y="99"/>
                  </a:lnTo>
                  <a:lnTo>
                    <a:pt x="27" y="110"/>
                  </a:lnTo>
                  <a:lnTo>
                    <a:pt x="16" y="132"/>
                  </a:lnTo>
                  <a:lnTo>
                    <a:pt x="8"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69" name="Freeform 73">
              <a:extLst>
                <a:ext uri="{FF2B5EF4-FFF2-40B4-BE49-F238E27FC236}">
                  <a16:creationId xmlns:a16="http://schemas.microsoft.com/office/drawing/2014/main" id="{A185A2D1-1E2B-4241-814B-AE1F69828AA9}"/>
                </a:ext>
              </a:extLst>
            </p:cNvPr>
            <p:cNvSpPr>
              <a:spLocks noEditPoints="1"/>
            </p:cNvSpPr>
            <p:nvPr/>
          </p:nvSpPr>
          <p:spPr bwMode="auto">
            <a:xfrm>
              <a:off x="1098" y="85"/>
              <a:ext cx="36" cy="55"/>
            </a:xfrm>
            <a:custGeom>
              <a:avLst/>
              <a:gdLst>
                <a:gd name="T0" fmla="*/ 0 w 36"/>
                <a:gd name="T1" fmla="*/ 28 h 55"/>
                <a:gd name="T2" fmla="*/ 0 w 36"/>
                <a:gd name="T3" fmla="*/ 17 h 55"/>
                <a:gd name="T4" fmla="*/ 3 w 36"/>
                <a:gd name="T5" fmla="*/ 14 h 55"/>
                <a:gd name="T6" fmla="*/ 3 w 36"/>
                <a:gd name="T7" fmla="*/ 8 h 55"/>
                <a:gd name="T8" fmla="*/ 11 w 36"/>
                <a:gd name="T9" fmla="*/ 0 h 55"/>
                <a:gd name="T10" fmla="*/ 20 w 36"/>
                <a:gd name="T11" fmla="*/ 0 h 55"/>
                <a:gd name="T12" fmla="*/ 25 w 36"/>
                <a:gd name="T13" fmla="*/ 3 h 55"/>
                <a:gd name="T14" fmla="*/ 33 w 36"/>
                <a:gd name="T15" fmla="*/ 11 h 55"/>
                <a:gd name="T16" fmla="*/ 33 w 36"/>
                <a:gd name="T17" fmla="*/ 17 h 55"/>
                <a:gd name="T18" fmla="*/ 36 w 36"/>
                <a:gd name="T19" fmla="*/ 22 h 55"/>
                <a:gd name="T20" fmla="*/ 36 w 36"/>
                <a:gd name="T21" fmla="*/ 39 h 55"/>
                <a:gd name="T22" fmla="*/ 33 w 36"/>
                <a:gd name="T23" fmla="*/ 44 h 55"/>
                <a:gd name="T24" fmla="*/ 31 w 36"/>
                <a:gd name="T25" fmla="*/ 47 h 55"/>
                <a:gd name="T26" fmla="*/ 28 w 36"/>
                <a:gd name="T27" fmla="*/ 52 h 55"/>
                <a:gd name="T28" fmla="*/ 22 w 36"/>
                <a:gd name="T29" fmla="*/ 55 h 55"/>
                <a:gd name="T30" fmla="*/ 11 w 36"/>
                <a:gd name="T31" fmla="*/ 55 h 55"/>
                <a:gd name="T32" fmla="*/ 6 w 36"/>
                <a:gd name="T33" fmla="*/ 49 h 55"/>
                <a:gd name="T34" fmla="*/ 0 w 36"/>
                <a:gd name="T35" fmla="*/ 39 h 55"/>
                <a:gd name="T36" fmla="*/ 0 w 36"/>
                <a:gd name="T37" fmla="*/ 28 h 55"/>
                <a:gd name="T38" fmla="*/ 9 w 36"/>
                <a:gd name="T39" fmla="*/ 28 h 55"/>
                <a:gd name="T40" fmla="*/ 9 w 36"/>
                <a:gd name="T41" fmla="*/ 44 h 55"/>
                <a:gd name="T42" fmla="*/ 11 w 36"/>
                <a:gd name="T43" fmla="*/ 47 h 55"/>
                <a:gd name="T44" fmla="*/ 11 w 36"/>
                <a:gd name="T45" fmla="*/ 49 h 55"/>
                <a:gd name="T46" fmla="*/ 22 w 36"/>
                <a:gd name="T47" fmla="*/ 49 h 55"/>
                <a:gd name="T48" fmla="*/ 28 w 36"/>
                <a:gd name="T49" fmla="*/ 44 h 55"/>
                <a:gd name="T50" fmla="*/ 28 w 36"/>
                <a:gd name="T51" fmla="*/ 14 h 55"/>
                <a:gd name="T52" fmla="*/ 25 w 36"/>
                <a:gd name="T53" fmla="*/ 11 h 55"/>
                <a:gd name="T54" fmla="*/ 20 w 36"/>
                <a:gd name="T55" fmla="*/ 8 h 55"/>
                <a:gd name="T56" fmla="*/ 17 w 36"/>
                <a:gd name="T57" fmla="*/ 6 h 55"/>
                <a:gd name="T58" fmla="*/ 9 w 36"/>
                <a:gd name="T59" fmla="*/ 14 h 55"/>
                <a:gd name="T60" fmla="*/ 9 w 36"/>
                <a:gd name="T61"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55">
                  <a:moveTo>
                    <a:pt x="0" y="28"/>
                  </a:moveTo>
                  <a:lnTo>
                    <a:pt x="0" y="17"/>
                  </a:lnTo>
                  <a:lnTo>
                    <a:pt x="3" y="14"/>
                  </a:lnTo>
                  <a:lnTo>
                    <a:pt x="3" y="8"/>
                  </a:lnTo>
                  <a:lnTo>
                    <a:pt x="11" y="0"/>
                  </a:lnTo>
                  <a:lnTo>
                    <a:pt x="20" y="0"/>
                  </a:lnTo>
                  <a:lnTo>
                    <a:pt x="25" y="3"/>
                  </a:lnTo>
                  <a:lnTo>
                    <a:pt x="33" y="11"/>
                  </a:lnTo>
                  <a:lnTo>
                    <a:pt x="33" y="17"/>
                  </a:lnTo>
                  <a:lnTo>
                    <a:pt x="36" y="22"/>
                  </a:lnTo>
                  <a:lnTo>
                    <a:pt x="36" y="39"/>
                  </a:lnTo>
                  <a:lnTo>
                    <a:pt x="33" y="44"/>
                  </a:lnTo>
                  <a:lnTo>
                    <a:pt x="31" y="47"/>
                  </a:lnTo>
                  <a:lnTo>
                    <a:pt x="28" y="52"/>
                  </a:lnTo>
                  <a:lnTo>
                    <a:pt x="22" y="55"/>
                  </a:lnTo>
                  <a:lnTo>
                    <a:pt x="11" y="55"/>
                  </a:lnTo>
                  <a:lnTo>
                    <a:pt x="6" y="49"/>
                  </a:lnTo>
                  <a:lnTo>
                    <a:pt x="0" y="39"/>
                  </a:lnTo>
                  <a:lnTo>
                    <a:pt x="0" y="28"/>
                  </a:lnTo>
                  <a:close/>
                  <a:moveTo>
                    <a:pt x="9" y="28"/>
                  </a:moveTo>
                  <a:lnTo>
                    <a:pt x="9" y="44"/>
                  </a:lnTo>
                  <a:lnTo>
                    <a:pt x="11" y="47"/>
                  </a:lnTo>
                  <a:lnTo>
                    <a:pt x="11" y="49"/>
                  </a:lnTo>
                  <a:lnTo>
                    <a:pt x="22" y="49"/>
                  </a:lnTo>
                  <a:lnTo>
                    <a:pt x="28" y="44"/>
                  </a:lnTo>
                  <a:lnTo>
                    <a:pt x="28" y="14"/>
                  </a:lnTo>
                  <a:lnTo>
                    <a:pt x="25" y="11"/>
                  </a:lnTo>
                  <a:lnTo>
                    <a:pt x="20" y="8"/>
                  </a:lnTo>
                  <a:lnTo>
                    <a:pt x="17" y="6"/>
                  </a:lnTo>
                  <a:lnTo>
                    <a:pt x="9" y="14"/>
                  </a:lnTo>
                  <a:lnTo>
                    <a:pt x="9" y="28"/>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74" name="Freeform 68">
              <a:extLst>
                <a:ext uri="{FF2B5EF4-FFF2-40B4-BE49-F238E27FC236}">
                  <a16:creationId xmlns:a16="http://schemas.microsoft.com/office/drawing/2014/main" id="{293DD6A0-D150-4B49-B4A5-F9163B7B64B7}"/>
                </a:ext>
              </a:extLst>
            </p:cNvPr>
            <p:cNvSpPr>
              <a:spLocks/>
            </p:cNvSpPr>
            <p:nvPr/>
          </p:nvSpPr>
          <p:spPr bwMode="auto">
            <a:xfrm>
              <a:off x="2816" y="33"/>
              <a:ext cx="72" cy="107"/>
            </a:xfrm>
            <a:custGeom>
              <a:avLst/>
              <a:gdLst>
                <a:gd name="T0" fmla="*/ 8 w 72"/>
                <a:gd name="T1" fmla="*/ 107 h 107"/>
                <a:gd name="T2" fmla="*/ 6 w 72"/>
                <a:gd name="T3" fmla="*/ 93 h 107"/>
                <a:gd name="T4" fmla="*/ 8 w 72"/>
                <a:gd name="T5" fmla="*/ 96 h 107"/>
                <a:gd name="T6" fmla="*/ 17 w 72"/>
                <a:gd name="T7" fmla="*/ 96 h 107"/>
                <a:gd name="T8" fmla="*/ 22 w 72"/>
                <a:gd name="T9" fmla="*/ 93 h 107"/>
                <a:gd name="T10" fmla="*/ 28 w 72"/>
                <a:gd name="T11" fmla="*/ 88 h 107"/>
                <a:gd name="T12" fmla="*/ 28 w 72"/>
                <a:gd name="T13" fmla="*/ 85 h 107"/>
                <a:gd name="T14" fmla="*/ 30 w 72"/>
                <a:gd name="T15" fmla="*/ 80 h 107"/>
                <a:gd name="T16" fmla="*/ 30 w 72"/>
                <a:gd name="T17" fmla="*/ 77 h 107"/>
                <a:gd name="T18" fmla="*/ 0 w 72"/>
                <a:gd name="T19" fmla="*/ 0 h 107"/>
                <a:gd name="T20" fmla="*/ 17 w 72"/>
                <a:gd name="T21" fmla="*/ 0 h 107"/>
                <a:gd name="T22" fmla="*/ 33 w 72"/>
                <a:gd name="T23" fmla="*/ 44 h 107"/>
                <a:gd name="T24" fmla="*/ 36 w 72"/>
                <a:gd name="T25" fmla="*/ 52 h 107"/>
                <a:gd name="T26" fmla="*/ 39 w 72"/>
                <a:gd name="T27" fmla="*/ 63 h 107"/>
                <a:gd name="T28" fmla="*/ 39 w 72"/>
                <a:gd name="T29" fmla="*/ 55 h 107"/>
                <a:gd name="T30" fmla="*/ 44 w 72"/>
                <a:gd name="T31" fmla="*/ 44 h 107"/>
                <a:gd name="T32" fmla="*/ 61 w 72"/>
                <a:gd name="T33" fmla="*/ 0 h 107"/>
                <a:gd name="T34" fmla="*/ 72 w 72"/>
                <a:gd name="T35" fmla="*/ 0 h 107"/>
                <a:gd name="T36" fmla="*/ 44 w 72"/>
                <a:gd name="T37" fmla="*/ 77 h 107"/>
                <a:gd name="T38" fmla="*/ 41 w 72"/>
                <a:gd name="T39" fmla="*/ 85 h 107"/>
                <a:gd name="T40" fmla="*/ 39 w 72"/>
                <a:gd name="T41" fmla="*/ 91 h 107"/>
                <a:gd name="T42" fmla="*/ 39 w 72"/>
                <a:gd name="T43" fmla="*/ 93 h 107"/>
                <a:gd name="T44" fmla="*/ 28 w 72"/>
                <a:gd name="T45" fmla="*/ 104 h 107"/>
                <a:gd name="T46" fmla="*/ 22 w 72"/>
                <a:gd name="T47" fmla="*/ 107 h 107"/>
                <a:gd name="T48" fmla="*/ 8 w 72"/>
                <a:gd name="T4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07">
                  <a:moveTo>
                    <a:pt x="8" y="107"/>
                  </a:moveTo>
                  <a:lnTo>
                    <a:pt x="6" y="93"/>
                  </a:lnTo>
                  <a:lnTo>
                    <a:pt x="8" y="96"/>
                  </a:lnTo>
                  <a:lnTo>
                    <a:pt x="17" y="96"/>
                  </a:lnTo>
                  <a:lnTo>
                    <a:pt x="22" y="93"/>
                  </a:lnTo>
                  <a:lnTo>
                    <a:pt x="28" y="88"/>
                  </a:lnTo>
                  <a:lnTo>
                    <a:pt x="28" y="85"/>
                  </a:lnTo>
                  <a:lnTo>
                    <a:pt x="30" y="80"/>
                  </a:lnTo>
                  <a:lnTo>
                    <a:pt x="30" y="77"/>
                  </a:lnTo>
                  <a:lnTo>
                    <a:pt x="0" y="0"/>
                  </a:lnTo>
                  <a:lnTo>
                    <a:pt x="17" y="0"/>
                  </a:lnTo>
                  <a:lnTo>
                    <a:pt x="33" y="44"/>
                  </a:lnTo>
                  <a:lnTo>
                    <a:pt x="36" y="52"/>
                  </a:lnTo>
                  <a:lnTo>
                    <a:pt x="39" y="63"/>
                  </a:lnTo>
                  <a:lnTo>
                    <a:pt x="39" y="55"/>
                  </a:lnTo>
                  <a:lnTo>
                    <a:pt x="44" y="44"/>
                  </a:lnTo>
                  <a:lnTo>
                    <a:pt x="61" y="0"/>
                  </a:lnTo>
                  <a:lnTo>
                    <a:pt x="72" y="0"/>
                  </a:lnTo>
                  <a:lnTo>
                    <a:pt x="44" y="77"/>
                  </a:lnTo>
                  <a:lnTo>
                    <a:pt x="41" y="85"/>
                  </a:lnTo>
                  <a:lnTo>
                    <a:pt x="39" y="91"/>
                  </a:lnTo>
                  <a:lnTo>
                    <a:pt x="39" y="93"/>
                  </a:lnTo>
                  <a:lnTo>
                    <a:pt x="28" y="104"/>
                  </a:lnTo>
                  <a:lnTo>
                    <a:pt x="22" y="107"/>
                  </a:lnTo>
                  <a:lnTo>
                    <a:pt x="8" y="10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75" name="Freeform 67">
              <a:extLst>
                <a:ext uri="{FF2B5EF4-FFF2-40B4-BE49-F238E27FC236}">
                  <a16:creationId xmlns:a16="http://schemas.microsoft.com/office/drawing/2014/main" id="{340B51FC-9945-4CFF-93B6-942D6AFFAEA8}"/>
                </a:ext>
              </a:extLst>
            </p:cNvPr>
            <p:cNvSpPr>
              <a:spLocks/>
            </p:cNvSpPr>
            <p:nvPr/>
          </p:nvSpPr>
          <p:spPr bwMode="auto">
            <a:xfrm>
              <a:off x="2940" y="0"/>
              <a:ext cx="36" cy="140"/>
            </a:xfrm>
            <a:custGeom>
              <a:avLst/>
              <a:gdLst>
                <a:gd name="T0" fmla="*/ 27 w 36"/>
                <a:gd name="T1" fmla="*/ 140 h 140"/>
                <a:gd name="T2" fmla="*/ 19 w 36"/>
                <a:gd name="T3" fmla="*/ 132 h 140"/>
                <a:gd name="T4" fmla="*/ 8 w 36"/>
                <a:gd name="T5" fmla="*/ 110 h 140"/>
                <a:gd name="T6" fmla="*/ 3 w 36"/>
                <a:gd name="T7" fmla="*/ 96 h 140"/>
                <a:gd name="T8" fmla="*/ 0 w 36"/>
                <a:gd name="T9" fmla="*/ 85 h 140"/>
                <a:gd name="T10" fmla="*/ 0 w 36"/>
                <a:gd name="T11" fmla="*/ 71 h 140"/>
                <a:gd name="T12" fmla="*/ 5 w 36"/>
                <a:gd name="T13" fmla="*/ 38 h 140"/>
                <a:gd name="T14" fmla="*/ 11 w 36"/>
                <a:gd name="T15" fmla="*/ 27 h 140"/>
                <a:gd name="T16" fmla="*/ 14 w 36"/>
                <a:gd name="T17" fmla="*/ 19 h 140"/>
                <a:gd name="T18" fmla="*/ 19 w 36"/>
                <a:gd name="T19" fmla="*/ 11 h 140"/>
                <a:gd name="T20" fmla="*/ 27 w 36"/>
                <a:gd name="T21" fmla="*/ 0 h 140"/>
                <a:gd name="T22" fmla="*/ 36 w 36"/>
                <a:gd name="T23" fmla="*/ 0 h 140"/>
                <a:gd name="T24" fmla="*/ 19 w 36"/>
                <a:gd name="T25" fmla="*/ 33 h 140"/>
                <a:gd name="T26" fmla="*/ 16 w 36"/>
                <a:gd name="T27" fmla="*/ 44 h 140"/>
                <a:gd name="T28" fmla="*/ 16 w 36"/>
                <a:gd name="T29" fmla="*/ 52 h 140"/>
                <a:gd name="T30" fmla="*/ 14 w 36"/>
                <a:gd name="T31" fmla="*/ 63 h 140"/>
                <a:gd name="T32" fmla="*/ 14 w 36"/>
                <a:gd name="T33" fmla="*/ 71 h 140"/>
                <a:gd name="T34" fmla="*/ 19 w 36"/>
                <a:gd name="T35" fmla="*/ 104 h 140"/>
                <a:gd name="T36" fmla="*/ 36 w 36"/>
                <a:gd name="T37" fmla="*/ 140 h 140"/>
                <a:gd name="T38" fmla="*/ 27 w 36"/>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140">
                  <a:moveTo>
                    <a:pt x="27" y="140"/>
                  </a:moveTo>
                  <a:lnTo>
                    <a:pt x="19" y="132"/>
                  </a:lnTo>
                  <a:lnTo>
                    <a:pt x="8" y="110"/>
                  </a:lnTo>
                  <a:lnTo>
                    <a:pt x="3" y="96"/>
                  </a:lnTo>
                  <a:lnTo>
                    <a:pt x="0" y="85"/>
                  </a:lnTo>
                  <a:lnTo>
                    <a:pt x="0" y="71"/>
                  </a:lnTo>
                  <a:lnTo>
                    <a:pt x="5" y="38"/>
                  </a:lnTo>
                  <a:lnTo>
                    <a:pt x="11" y="27"/>
                  </a:lnTo>
                  <a:lnTo>
                    <a:pt x="14" y="19"/>
                  </a:lnTo>
                  <a:lnTo>
                    <a:pt x="19" y="11"/>
                  </a:lnTo>
                  <a:lnTo>
                    <a:pt x="27" y="0"/>
                  </a:lnTo>
                  <a:lnTo>
                    <a:pt x="36" y="0"/>
                  </a:lnTo>
                  <a:lnTo>
                    <a:pt x="19" y="33"/>
                  </a:lnTo>
                  <a:lnTo>
                    <a:pt x="16" y="44"/>
                  </a:lnTo>
                  <a:lnTo>
                    <a:pt x="16" y="52"/>
                  </a:lnTo>
                  <a:lnTo>
                    <a:pt x="14" y="63"/>
                  </a:lnTo>
                  <a:lnTo>
                    <a:pt x="14" y="71"/>
                  </a:lnTo>
                  <a:lnTo>
                    <a:pt x="19" y="104"/>
                  </a:lnTo>
                  <a:lnTo>
                    <a:pt x="36" y="140"/>
                  </a:lnTo>
                  <a:lnTo>
                    <a:pt x="27"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76" name="Freeform 66">
              <a:extLst>
                <a:ext uri="{FF2B5EF4-FFF2-40B4-BE49-F238E27FC236}">
                  <a16:creationId xmlns:a16="http://schemas.microsoft.com/office/drawing/2014/main" id="{4C8D0BAD-5341-4875-A09D-B63C1FB0A92B}"/>
                </a:ext>
              </a:extLst>
            </p:cNvPr>
            <p:cNvSpPr>
              <a:spLocks/>
            </p:cNvSpPr>
            <p:nvPr/>
          </p:nvSpPr>
          <p:spPr bwMode="auto">
            <a:xfrm>
              <a:off x="2984" y="5"/>
              <a:ext cx="38" cy="105"/>
            </a:xfrm>
            <a:custGeom>
              <a:avLst/>
              <a:gdLst>
                <a:gd name="T0" fmla="*/ 36 w 38"/>
                <a:gd name="T1" fmla="*/ 94 h 105"/>
                <a:gd name="T2" fmla="*/ 38 w 38"/>
                <a:gd name="T3" fmla="*/ 105 h 105"/>
                <a:gd name="T4" fmla="*/ 16 w 38"/>
                <a:gd name="T5" fmla="*/ 105 h 105"/>
                <a:gd name="T6" fmla="*/ 14 w 38"/>
                <a:gd name="T7" fmla="*/ 99 h 105"/>
                <a:gd name="T8" fmla="*/ 11 w 38"/>
                <a:gd name="T9" fmla="*/ 97 h 105"/>
                <a:gd name="T10" fmla="*/ 11 w 38"/>
                <a:gd name="T11" fmla="*/ 39 h 105"/>
                <a:gd name="T12" fmla="*/ 0 w 38"/>
                <a:gd name="T13" fmla="*/ 39 h 105"/>
                <a:gd name="T14" fmla="*/ 0 w 38"/>
                <a:gd name="T15" fmla="*/ 28 h 105"/>
                <a:gd name="T16" fmla="*/ 11 w 38"/>
                <a:gd name="T17" fmla="*/ 28 h 105"/>
                <a:gd name="T18" fmla="*/ 11 w 38"/>
                <a:gd name="T19" fmla="*/ 9 h 105"/>
                <a:gd name="T20" fmla="*/ 22 w 38"/>
                <a:gd name="T21" fmla="*/ 0 h 105"/>
                <a:gd name="T22" fmla="*/ 22 w 38"/>
                <a:gd name="T23" fmla="*/ 28 h 105"/>
                <a:gd name="T24" fmla="*/ 36 w 38"/>
                <a:gd name="T25" fmla="*/ 28 h 105"/>
                <a:gd name="T26" fmla="*/ 36 w 38"/>
                <a:gd name="T27" fmla="*/ 39 h 105"/>
                <a:gd name="T28" fmla="*/ 22 w 38"/>
                <a:gd name="T29" fmla="*/ 39 h 105"/>
                <a:gd name="T30" fmla="*/ 22 w 38"/>
                <a:gd name="T31" fmla="*/ 86 h 105"/>
                <a:gd name="T32" fmla="*/ 25 w 38"/>
                <a:gd name="T33" fmla="*/ 91 h 105"/>
                <a:gd name="T34" fmla="*/ 25 w 38"/>
                <a:gd name="T35" fmla="*/ 94 h 105"/>
                <a:gd name="T36" fmla="*/ 36 w 38"/>
                <a:gd name="T37"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105">
                  <a:moveTo>
                    <a:pt x="36" y="94"/>
                  </a:moveTo>
                  <a:lnTo>
                    <a:pt x="38" y="105"/>
                  </a:lnTo>
                  <a:lnTo>
                    <a:pt x="16" y="105"/>
                  </a:lnTo>
                  <a:lnTo>
                    <a:pt x="14" y="99"/>
                  </a:lnTo>
                  <a:lnTo>
                    <a:pt x="11" y="97"/>
                  </a:lnTo>
                  <a:lnTo>
                    <a:pt x="11" y="39"/>
                  </a:lnTo>
                  <a:lnTo>
                    <a:pt x="0" y="39"/>
                  </a:lnTo>
                  <a:lnTo>
                    <a:pt x="0" y="28"/>
                  </a:lnTo>
                  <a:lnTo>
                    <a:pt x="11" y="28"/>
                  </a:lnTo>
                  <a:lnTo>
                    <a:pt x="11" y="9"/>
                  </a:lnTo>
                  <a:lnTo>
                    <a:pt x="22" y="0"/>
                  </a:lnTo>
                  <a:lnTo>
                    <a:pt x="22" y="28"/>
                  </a:lnTo>
                  <a:lnTo>
                    <a:pt x="36" y="28"/>
                  </a:lnTo>
                  <a:lnTo>
                    <a:pt x="36" y="39"/>
                  </a:lnTo>
                  <a:lnTo>
                    <a:pt x="22" y="39"/>
                  </a:lnTo>
                  <a:lnTo>
                    <a:pt x="22" y="86"/>
                  </a:lnTo>
                  <a:lnTo>
                    <a:pt x="25" y="91"/>
                  </a:lnTo>
                  <a:lnTo>
                    <a:pt x="25" y="94"/>
                  </a:lnTo>
                  <a:lnTo>
                    <a:pt x="36" y="94"/>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77" name="Freeform 65">
              <a:extLst>
                <a:ext uri="{FF2B5EF4-FFF2-40B4-BE49-F238E27FC236}">
                  <a16:creationId xmlns:a16="http://schemas.microsoft.com/office/drawing/2014/main" id="{593CD183-1C71-4A47-8D96-6BAF6DBDAAA4}"/>
                </a:ext>
              </a:extLst>
            </p:cNvPr>
            <p:cNvSpPr>
              <a:spLocks/>
            </p:cNvSpPr>
            <p:nvPr/>
          </p:nvSpPr>
          <p:spPr bwMode="auto">
            <a:xfrm>
              <a:off x="3034" y="0"/>
              <a:ext cx="33" cy="140"/>
            </a:xfrm>
            <a:custGeom>
              <a:avLst/>
              <a:gdLst>
                <a:gd name="T0" fmla="*/ 8 w 33"/>
                <a:gd name="T1" fmla="*/ 140 h 140"/>
                <a:gd name="T2" fmla="*/ 0 w 33"/>
                <a:gd name="T3" fmla="*/ 140 h 140"/>
                <a:gd name="T4" fmla="*/ 13 w 33"/>
                <a:gd name="T5" fmla="*/ 104 h 140"/>
                <a:gd name="T6" fmla="*/ 19 w 33"/>
                <a:gd name="T7" fmla="*/ 71 h 140"/>
                <a:gd name="T8" fmla="*/ 19 w 33"/>
                <a:gd name="T9" fmla="*/ 52 h 140"/>
                <a:gd name="T10" fmla="*/ 16 w 33"/>
                <a:gd name="T11" fmla="*/ 44 h 140"/>
                <a:gd name="T12" fmla="*/ 16 w 33"/>
                <a:gd name="T13" fmla="*/ 36 h 140"/>
                <a:gd name="T14" fmla="*/ 13 w 33"/>
                <a:gd name="T15" fmla="*/ 30 h 140"/>
                <a:gd name="T16" fmla="*/ 11 w 33"/>
                <a:gd name="T17" fmla="*/ 22 h 140"/>
                <a:gd name="T18" fmla="*/ 0 w 33"/>
                <a:gd name="T19" fmla="*/ 0 h 140"/>
                <a:gd name="T20" fmla="*/ 8 w 33"/>
                <a:gd name="T21" fmla="*/ 0 h 140"/>
                <a:gd name="T22" fmla="*/ 13 w 33"/>
                <a:gd name="T23" fmla="*/ 11 h 140"/>
                <a:gd name="T24" fmla="*/ 24 w 33"/>
                <a:gd name="T25" fmla="*/ 27 h 140"/>
                <a:gd name="T26" fmla="*/ 33 w 33"/>
                <a:gd name="T27" fmla="*/ 60 h 140"/>
                <a:gd name="T28" fmla="*/ 33 w 33"/>
                <a:gd name="T29" fmla="*/ 85 h 140"/>
                <a:gd name="T30" fmla="*/ 30 w 33"/>
                <a:gd name="T31" fmla="*/ 96 h 140"/>
                <a:gd name="T32" fmla="*/ 27 w 33"/>
                <a:gd name="T33" fmla="*/ 110 h 140"/>
                <a:gd name="T34" fmla="*/ 16 w 33"/>
                <a:gd name="T35" fmla="*/ 132 h 140"/>
                <a:gd name="T36" fmla="*/ 8 w 33"/>
                <a:gd name="T37"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140">
                  <a:moveTo>
                    <a:pt x="8" y="140"/>
                  </a:moveTo>
                  <a:lnTo>
                    <a:pt x="0" y="140"/>
                  </a:lnTo>
                  <a:lnTo>
                    <a:pt x="13" y="104"/>
                  </a:lnTo>
                  <a:lnTo>
                    <a:pt x="19" y="71"/>
                  </a:lnTo>
                  <a:lnTo>
                    <a:pt x="19" y="52"/>
                  </a:lnTo>
                  <a:lnTo>
                    <a:pt x="16" y="44"/>
                  </a:lnTo>
                  <a:lnTo>
                    <a:pt x="16" y="36"/>
                  </a:lnTo>
                  <a:lnTo>
                    <a:pt x="13" y="30"/>
                  </a:lnTo>
                  <a:lnTo>
                    <a:pt x="11" y="22"/>
                  </a:lnTo>
                  <a:lnTo>
                    <a:pt x="0" y="0"/>
                  </a:lnTo>
                  <a:lnTo>
                    <a:pt x="8" y="0"/>
                  </a:lnTo>
                  <a:lnTo>
                    <a:pt x="13" y="11"/>
                  </a:lnTo>
                  <a:lnTo>
                    <a:pt x="24" y="27"/>
                  </a:lnTo>
                  <a:lnTo>
                    <a:pt x="33" y="60"/>
                  </a:lnTo>
                  <a:lnTo>
                    <a:pt x="33" y="85"/>
                  </a:lnTo>
                  <a:lnTo>
                    <a:pt x="30" y="96"/>
                  </a:lnTo>
                  <a:lnTo>
                    <a:pt x="27" y="110"/>
                  </a:lnTo>
                  <a:lnTo>
                    <a:pt x="16" y="132"/>
                  </a:lnTo>
                  <a:lnTo>
                    <a:pt x="8"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78" name="Freeform 64">
              <a:extLst>
                <a:ext uri="{FF2B5EF4-FFF2-40B4-BE49-F238E27FC236}">
                  <a16:creationId xmlns:a16="http://schemas.microsoft.com/office/drawing/2014/main" id="{3E358797-53F4-40A6-BAB1-86B3C94FE261}"/>
                </a:ext>
              </a:extLst>
            </p:cNvPr>
            <p:cNvSpPr>
              <a:spLocks/>
            </p:cNvSpPr>
            <p:nvPr/>
          </p:nvSpPr>
          <p:spPr bwMode="auto">
            <a:xfrm>
              <a:off x="2899" y="85"/>
              <a:ext cx="19" cy="55"/>
            </a:xfrm>
            <a:custGeom>
              <a:avLst/>
              <a:gdLst>
                <a:gd name="T0" fmla="*/ 19 w 19"/>
                <a:gd name="T1" fmla="*/ 55 h 55"/>
                <a:gd name="T2" fmla="*/ 13 w 19"/>
                <a:gd name="T3" fmla="*/ 55 h 55"/>
                <a:gd name="T4" fmla="*/ 13 w 19"/>
                <a:gd name="T5" fmla="*/ 14 h 55"/>
                <a:gd name="T6" fmla="*/ 8 w 19"/>
                <a:gd name="T7" fmla="*/ 14 h 55"/>
                <a:gd name="T8" fmla="*/ 0 w 19"/>
                <a:gd name="T9" fmla="*/ 22 h 55"/>
                <a:gd name="T10" fmla="*/ 0 w 19"/>
                <a:gd name="T11" fmla="*/ 14 h 55"/>
                <a:gd name="T12" fmla="*/ 2 w 19"/>
                <a:gd name="T13" fmla="*/ 11 h 55"/>
                <a:gd name="T14" fmla="*/ 8 w 19"/>
                <a:gd name="T15" fmla="*/ 8 h 55"/>
                <a:gd name="T16" fmla="*/ 11 w 19"/>
                <a:gd name="T17" fmla="*/ 3 h 55"/>
                <a:gd name="T18" fmla="*/ 13 w 19"/>
                <a:gd name="T19" fmla="*/ 0 h 55"/>
                <a:gd name="T20" fmla="*/ 19 w 19"/>
                <a:gd name="T21" fmla="*/ 0 h 55"/>
                <a:gd name="T22" fmla="*/ 19 w 19"/>
                <a:gd name="T2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55">
                  <a:moveTo>
                    <a:pt x="19" y="55"/>
                  </a:moveTo>
                  <a:lnTo>
                    <a:pt x="13" y="55"/>
                  </a:lnTo>
                  <a:lnTo>
                    <a:pt x="13" y="14"/>
                  </a:lnTo>
                  <a:lnTo>
                    <a:pt x="8" y="14"/>
                  </a:lnTo>
                  <a:lnTo>
                    <a:pt x="0" y="22"/>
                  </a:lnTo>
                  <a:lnTo>
                    <a:pt x="0" y="14"/>
                  </a:lnTo>
                  <a:lnTo>
                    <a:pt x="2" y="11"/>
                  </a:lnTo>
                  <a:lnTo>
                    <a:pt x="8" y="8"/>
                  </a:lnTo>
                  <a:lnTo>
                    <a:pt x="11" y="3"/>
                  </a:lnTo>
                  <a:lnTo>
                    <a:pt x="13" y="0"/>
                  </a:lnTo>
                  <a:lnTo>
                    <a:pt x="19" y="0"/>
                  </a:lnTo>
                  <a:lnTo>
                    <a:pt x="19" y="55"/>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79" name="Freeform 63">
              <a:extLst>
                <a:ext uri="{FF2B5EF4-FFF2-40B4-BE49-F238E27FC236}">
                  <a16:creationId xmlns:a16="http://schemas.microsoft.com/office/drawing/2014/main" id="{9ACD5BBD-90CF-4D44-B026-8D38CD1909E6}"/>
                </a:ext>
              </a:extLst>
            </p:cNvPr>
            <p:cNvSpPr>
              <a:spLocks/>
            </p:cNvSpPr>
            <p:nvPr/>
          </p:nvSpPr>
          <p:spPr bwMode="auto">
            <a:xfrm>
              <a:off x="4638" y="33"/>
              <a:ext cx="72" cy="107"/>
            </a:xfrm>
            <a:custGeom>
              <a:avLst/>
              <a:gdLst>
                <a:gd name="T0" fmla="*/ 9 w 72"/>
                <a:gd name="T1" fmla="*/ 107 h 107"/>
                <a:gd name="T2" fmla="*/ 6 w 72"/>
                <a:gd name="T3" fmla="*/ 93 h 107"/>
                <a:gd name="T4" fmla="*/ 11 w 72"/>
                <a:gd name="T5" fmla="*/ 96 h 107"/>
                <a:gd name="T6" fmla="*/ 20 w 72"/>
                <a:gd name="T7" fmla="*/ 96 h 107"/>
                <a:gd name="T8" fmla="*/ 28 w 72"/>
                <a:gd name="T9" fmla="*/ 88 h 107"/>
                <a:gd name="T10" fmla="*/ 28 w 72"/>
                <a:gd name="T11" fmla="*/ 85 h 107"/>
                <a:gd name="T12" fmla="*/ 31 w 72"/>
                <a:gd name="T13" fmla="*/ 80 h 107"/>
                <a:gd name="T14" fmla="*/ 31 w 72"/>
                <a:gd name="T15" fmla="*/ 77 h 107"/>
                <a:gd name="T16" fmla="*/ 0 w 72"/>
                <a:gd name="T17" fmla="*/ 0 h 107"/>
                <a:gd name="T18" fmla="*/ 17 w 72"/>
                <a:gd name="T19" fmla="*/ 0 h 107"/>
                <a:gd name="T20" fmla="*/ 31 w 72"/>
                <a:gd name="T21" fmla="*/ 44 h 107"/>
                <a:gd name="T22" fmla="*/ 36 w 72"/>
                <a:gd name="T23" fmla="*/ 52 h 107"/>
                <a:gd name="T24" fmla="*/ 39 w 72"/>
                <a:gd name="T25" fmla="*/ 63 h 107"/>
                <a:gd name="T26" fmla="*/ 39 w 72"/>
                <a:gd name="T27" fmla="*/ 55 h 107"/>
                <a:gd name="T28" fmla="*/ 42 w 72"/>
                <a:gd name="T29" fmla="*/ 49 h 107"/>
                <a:gd name="T30" fmla="*/ 42 w 72"/>
                <a:gd name="T31" fmla="*/ 44 h 107"/>
                <a:gd name="T32" fmla="*/ 61 w 72"/>
                <a:gd name="T33" fmla="*/ 0 h 107"/>
                <a:gd name="T34" fmla="*/ 72 w 72"/>
                <a:gd name="T35" fmla="*/ 0 h 107"/>
                <a:gd name="T36" fmla="*/ 44 w 72"/>
                <a:gd name="T37" fmla="*/ 77 h 107"/>
                <a:gd name="T38" fmla="*/ 42 w 72"/>
                <a:gd name="T39" fmla="*/ 85 h 107"/>
                <a:gd name="T40" fmla="*/ 39 w 72"/>
                <a:gd name="T41" fmla="*/ 91 h 107"/>
                <a:gd name="T42" fmla="*/ 39 w 72"/>
                <a:gd name="T43" fmla="*/ 93 h 107"/>
                <a:gd name="T44" fmla="*/ 28 w 72"/>
                <a:gd name="T45" fmla="*/ 104 h 107"/>
                <a:gd name="T46" fmla="*/ 22 w 72"/>
                <a:gd name="T47" fmla="*/ 107 h 107"/>
                <a:gd name="T48" fmla="*/ 9 w 72"/>
                <a:gd name="T4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2" h="107">
                  <a:moveTo>
                    <a:pt x="9" y="107"/>
                  </a:moveTo>
                  <a:lnTo>
                    <a:pt x="6" y="93"/>
                  </a:lnTo>
                  <a:lnTo>
                    <a:pt x="11" y="96"/>
                  </a:lnTo>
                  <a:lnTo>
                    <a:pt x="20" y="96"/>
                  </a:lnTo>
                  <a:lnTo>
                    <a:pt x="28" y="88"/>
                  </a:lnTo>
                  <a:lnTo>
                    <a:pt x="28" y="85"/>
                  </a:lnTo>
                  <a:lnTo>
                    <a:pt x="31" y="80"/>
                  </a:lnTo>
                  <a:lnTo>
                    <a:pt x="31" y="77"/>
                  </a:lnTo>
                  <a:lnTo>
                    <a:pt x="0" y="0"/>
                  </a:lnTo>
                  <a:lnTo>
                    <a:pt x="17" y="0"/>
                  </a:lnTo>
                  <a:lnTo>
                    <a:pt x="31" y="44"/>
                  </a:lnTo>
                  <a:lnTo>
                    <a:pt x="36" y="52"/>
                  </a:lnTo>
                  <a:lnTo>
                    <a:pt x="39" y="63"/>
                  </a:lnTo>
                  <a:lnTo>
                    <a:pt x="39" y="55"/>
                  </a:lnTo>
                  <a:lnTo>
                    <a:pt x="42" y="49"/>
                  </a:lnTo>
                  <a:lnTo>
                    <a:pt x="42" y="44"/>
                  </a:lnTo>
                  <a:lnTo>
                    <a:pt x="61" y="0"/>
                  </a:lnTo>
                  <a:lnTo>
                    <a:pt x="72" y="0"/>
                  </a:lnTo>
                  <a:lnTo>
                    <a:pt x="44" y="77"/>
                  </a:lnTo>
                  <a:lnTo>
                    <a:pt x="42" y="85"/>
                  </a:lnTo>
                  <a:lnTo>
                    <a:pt x="39" y="91"/>
                  </a:lnTo>
                  <a:lnTo>
                    <a:pt x="39" y="93"/>
                  </a:lnTo>
                  <a:lnTo>
                    <a:pt x="28" y="104"/>
                  </a:lnTo>
                  <a:lnTo>
                    <a:pt x="22" y="107"/>
                  </a:lnTo>
                  <a:lnTo>
                    <a:pt x="9" y="10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0" name="Freeform 62">
              <a:extLst>
                <a:ext uri="{FF2B5EF4-FFF2-40B4-BE49-F238E27FC236}">
                  <a16:creationId xmlns:a16="http://schemas.microsoft.com/office/drawing/2014/main" id="{0A66D6D7-9B12-4E4B-91E0-6C21AD0FB81B}"/>
                </a:ext>
              </a:extLst>
            </p:cNvPr>
            <p:cNvSpPr>
              <a:spLocks/>
            </p:cNvSpPr>
            <p:nvPr/>
          </p:nvSpPr>
          <p:spPr bwMode="auto">
            <a:xfrm>
              <a:off x="4762" y="0"/>
              <a:ext cx="36" cy="140"/>
            </a:xfrm>
            <a:custGeom>
              <a:avLst/>
              <a:gdLst>
                <a:gd name="T0" fmla="*/ 28 w 36"/>
                <a:gd name="T1" fmla="*/ 140 h 140"/>
                <a:gd name="T2" fmla="*/ 19 w 36"/>
                <a:gd name="T3" fmla="*/ 132 h 140"/>
                <a:gd name="T4" fmla="*/ 8 w 36"/>
                <a:gd name="T5" fmla="*/ 110 h 140"/>
                <a:gd name="T6" fmla="*/ 3 w 36"/>
                <a:gd name="T7" fmla="*/ 96 h 140"/>
                <a:gd name="T8" fmla="*/ 0 w 36"/>
                <a:gd name="T9" fmla="*/ 85 h 140"/>
                <a:gd name="T10" fmla="*/ 0 w 36"/>
                <a:gd name="T11" fmla="*/ 71 h 140"/>
                <a:gd name="T12" fmla="*/ 6 w 36"/>
                <a:gd name="T13" fmla="*/ 38 h 140"/>
                <a:gd name="T14" fmla="*/ 11 w 36"/>
                <a:gd name="T15" fmla="*/ 27 h 140"/>
                <a:gd name="T16" fmla="*/ 14 w 36"/>
                <a:gd name="T17" fmla="*/ 19 h 140"/>
                <a:gd name="T18" fmla="*/ 19 w 36"/>
                <a:gd name="T19" fmla="*/ 11 h 140"/>
                <a:gd name="T20" fmla="*/ 28 w 36"/>
                <a:gd name="T21" fmla="*/ 0 h 140"/>
                <a:gd name="T22" fmla="*/ 36 w 36"/>
                <a:gd name="T23" fmla="*/ 0 h 140"/>
                <a:gd name="T24" fmla="*/ 25 w 36"/>
                <a:gd name="T25" fmla="*/ 22 h 140"/>
                <a:gd name="T26" fmla="*/ 22 w 36"/>
                <a:gd name="T27" fmla="*/ 33 h 140"/>
                <a:gd name="T28" fmla="*/ 17 w 36"/>
                <a:gd name="T29" fmla="*/ 44 h 140"/>
                <a:gd name="T30" fmla="*/ 14 w 36"/>
                <a:gd name="T31" fmla="*/ 52 h 140"/>
                <a:gd name="T32" fmla="*/ 14 w 36"/>
                <a:gd name="T33" fmla="*/ 71 h 140"/>
                <a:gd name="T34" fmla="*/ 19 w 36"/>
                <a:gd name="T35" fmla="*/ 104 h 140"/>
                <a:gd name="T36" fmla="*/ 36 w 36"/>
                <a:gd name="T37" fmla="*/ 140 h 140"/>
                <a:gd name="T38" fmla="*/ 28 w 36"/>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140">
                  <a:moveTo>
                    <a:pt x="28" y="140"/>
                  </a:moveTo>
                  <a:lnTo>
                    <a:pt x="19" y="132"/>
                  </a:lnTo>
                  <a:lnTo>
                    <a:pt x="8" y="110"/>
                  </a:lnTo>
                  <a:lnTo>
                    <a:pt x="3" y="96"/>
                  </a:lnTo>
                  <a:lnTo>
                    <a:pt x="0" y="85"/>
                  </a:lnTo>
                  <a:lnTo>
                    <a:pt x="0" y="71"/>
                  </a:lnTo>
                  <a:lnTo>
                    <a:pt x="6" y="38"/>
                  </a:lnTo>
                  <a:lnTo>
                    <a:pt x="11" y="27"/>
                  </a:lnTo>
                  <a:lnTo>
                    <a:pt x="14" y="19"/>
                  </a:lnTo>
                  <a:lnTo>
                    <a:pt x="19" y="11"/>
                  </a:lnTo>
                  <a:lnTo>
                    <a:pt x="28" y="0"/>
                  </a:lnTo>
                  <a:lnTo>
                    <a:pt x="36" y="0"/>
                  </a:lnTo>
                  <a:lnTo>
                    <a:pt x="25" y="22"/>
                  </a:lnTo>
                  <a:lnTo>
                    <a:pt x="22" y="33"/>
                  </a:lnTo>
                  <a:lnTo>
                    <a:pt x="17" y="44"/>
                  </a:lnTo>
                  <a:lnTo>
                    <a:pt x="14" y="52"/>
                  </a:lnTo>
                  <a:lnTo>
                    <a:pt x="14" y="71"/>
                  </a:lnTo>
                  <a:lnTo>
                    <a:pt x="19" y="104"/>
                  </a:lnTo>
                  <a:lnTo>
                    <a:pt x="36" y="140"/>
                  </a:lnTo>
                  <a:lnTo>
                    <a:pt x="28"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1" name="Freeform 61">
              <a:extLst>
                <a:ext uri="{FF2B5EF4-FFF2-40B4-BE49-F238E27FC236}">
                  <a16:creationId xmlns:a16="http://schemas.microsoft.com/office/drawing/2014/main" id="{14DFF913-F3A0-4EF3-9A76-407269E24DF1}"/>
                </a:ext>
              </a:extLst>
            </p:cNvPr>
            <p:cNvSpPr>
              <a:spLocks/>
            </p:cNvSpPr>
            <p:nvPr/>
          </p:nvSpPr>
          <p:spPr bwMode="auto">
            <a:xfrm>
              <a:off x="4806" y="5"/>
              <a:ext cx="39" cy="105"/>
            </a:xfrm>
            <a:custGeom>
              <a:avLst/>
              <a:gdLst>
                <a:gd name="T0" fmla="*/ 36 w 39"/>
                <a:gd name="T1" fmla="*/ 94 h 105"/>
                <a:gd name="T2" fmla="*/ 39 w 39"/>
                <a:gd name="T3" fmla="*/ 105 h 105"/>
                <a:gd name="T4" fmla="*/ 17 w 39"/>
                <a:gd name="T5" fmla="*/ 105 h 105"/>
                <a:gd name="T6" fmla="*/ 14 w 39"/>
                <a:gd name="T7" fmla="*/ 99 h 105"/>
                <a:gd name="T8" fmla="*/ 11 w 39"/>
                <a:gd name="T9" fmla="*/ 97 h 105"/>
                <a:gd name="T10" fmla="*/ 11 w 39"/>
                <a:gd name="T11" fmla="*/ 94 h 105"/>
                <a:gd name="T12" fmla="*/ 9 w 39"/>
                <a:gd name="T13" fmla="*/ 88 h 105"/>
                <a:gd name="T14" fmla="*/ 9 w 39"/>
                <a:gd name="T15" fmla="*/ 39 h 105"/>
                <a:gd name="T16" fmla="*/ 0 w 39"/>
                <a:gd name="T17" fmla="*/ 39 h 105"/>
                <a:gd name="T18" fmla="*/ 0 w 39"/>
                <a:gd name="T19" fmla="*/ 28 h 105"/>
                <a:gd name="T20" fmla="*/ 9 w 39"/>
                <a:gd name="T21" fmla="*/ 28 h 105"/>
                <a:gd name="T22" fmla="*/ 9 w 39"/>
                <a:gd name="T23" fmla="*/ 9 h 105"/>
                <a:gd name="T24" fmla="*/ 22 w 39"/>
                <a:gd name="T25" fmla="*/ 0 h 105"/>
                <a:gd name="T26" fmla="*/ 22 w 39"/>
                <a:gd name="T27" fmla="*/ 28 h 105"/>
                <a:gd name="T28" fmla="*/ 36 w 39"/>
                <a:gd name="T29" fmla="*/ 28 h 105"/>
                <a:gd name="T30" fmla="*/ 36 w 39"/>
                <a:gd name="T31" fmla="*/ 39 h 105"/>
                <a:gd name="T32" fmla="*/ 22 w 39"/>
                <a:gd name="T33" fmla="*/ 39 h 105"/>
                <a:gd name="T34" fmla="*/ 22 w 39"/>
                <a:gd name="T35" fmla="*/ 86 h 105"/>
                <a:gd name="T36" fmla="*/ 25 w 39"/>
                <a:gd name="T37" fmla="*/ 91 h 105"/>
                <a:gd name="T38" fmla="*/ 25 w 39"/>
                <a:gd name="T39" fmla="*/ 94 h 105"/>
                <a:gd name="T40" fmla="*/ 36 w 39"/>
                <a:gd name="T41"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05">
                  <a:moveTo>
                    <a:pt x="36" y="94"/>
                  </a:moveTo>
                  <a:lnTo>
                    <a:pt x="39" y="105"/>
                  </a:lnTo>
                  <a:lnTo>
                    <a:pt x="17" y="105"/>
                  </a:lnTo>
                  <a:lnTo>
                    <a:pt x="14" y="99"/>
                  </a:lnTo>
                  <a:lnTo>
                    <a:pt x="11" y="97"/>
                  </a:lnTo>
                  <a:lnTo>
                    <a:pt x="11" y="94"/>
                  </a:lnTo>
                  <a:lnTo>
                    <a:pt x="9" y="88"/>
                  </a:lnTo>
                  <a:lnTo>
                    <a:pt x="9" y="39"/>
                  </a:lnTo>
                  <a:lnTo>
                    <a:pt x="0" y="39"/>
                  </a:lnTo>
                  <a:lnTo>
                    <a:pt x="0" y="28"/>
                  </a:lnTo>
                  <a:lnTo>
                    <a:pt x="9" y="28"/>
                  </a:lnTo>
                  <a:lnTo>
                    <a:pt x="9" y="9"/>
                  </a:lnTo>
                  <a:lnTo>
                    <a:pt x="22" y="0"/>
                  </a:lnTo>
                  <a:lnTo>
                    <a:pt x="22" y="28"/>
                  </a:lnTo>
                  <a:lnTo>
                    <a:pt x="36" y="28"/>
                  </a:lnTo>
                  <a:lnTo>
                    <a:pt x="36" y="39"/>
                  </a:lnTo>
                  <a:lnTo>
                    <a:pt x="22" y="39"/>
                  </a:lnTo>
                  <a:lnTo>
                    <a:pt x="22" y="86"/>
                  </a:lnTo>
                  <a:lnTo>
                    <a:pt x="25" y="91"/>
                  </a:lnTo>
                  <a:lnTo>
                    <a:pt x="25" y="94"/>
                  </a:lnTo>
                  <a:lnTo>
                    <a:pt x="36" y="94"/>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2" name="Freeform 60">
              <a:extLst>
                <a:ext uri="{FF2B5EF4-FFF2-40B4-BE49-F238E27FC236}">
                  <a16:creationId xmlns:a16="http://schemas.microsoft.com/office/drawing/2014/main" id="{25157881-9614-4876-98D8-358E37C8B1BA}"/>
                </a:ext>
              </a:extLst>
            </p:cNvPr>
            <p:cNvSpPr>
              <a:spLocks/>
            </p:cNvSpPr>
            <p:nvPr/>
          </p:nvSpPr>
          <p:spPr bwMode="auto">
            <a:xfrm>
              <a:off x="4853" y="0"/>
              <a:ext cx="36" cy="140"/>
            </a:xfrm>
            <a:custGeom>
              <a:avLst/>
              <a:gdLst>
                <a:gd name="T0" fmla="*/ 11 w 36"/>
                <a:gd name="T1" fmla="*/ 140 h 140"/>
                <a:gd name="T2" fmla="*/ 0 w 36"/>
                <a:gd name="T3" fmla="*/ 140 h 140"/>
                <a:gd name="T4" fmla="*/ 17 w 36"/>
                <a:gd name="T5" fmla="*/ 104 h 140"/>
                <a:gd name="T6" fmla="*/ 22 w 36"/>
                <a:gd name="T7" fmla="*/ 71 h 140"/>
                <a:gd name="T8" fmla="*/ 22 w 36"/>
                <a:gd name="T9" fmla="*/ 52 h 140"/>
                <a:gd name="T10" fmla="*/ 19 w 36"/>
                <a:gd name="T11" fmla="*/ 44 h 140"/>
                <a:gd name="T12" fmla="*/ 19 w 36"/>
                <a:gd name="T13" fmla="*/ 36 h 140"/>
                <a:gd name="T14" fmla="*/ 17 w 36"/>
                <a:gd name="T15" fmla="*/ 30 h 140"/>
                <a:gd name="T16" fmla="*/ 14 w 36"/>
                <a:gd name="T17" fmla="*/ 22 h 140"/>
                <a:gd name="T18" fmla="*/ 11 w 36"/>
                <a:gd name="T19" fmla="*/ 19 h 140"/>
                <a:gd name="T20" fmla="*/ 6 w 36"/>
                <a:gd name="T21" fmla="*/ 8 h 140"/>
                <a:gd name="T22" fmla="*/ 0 w 36"/>
                <a:gd name="T23" fmla="*/ 0 h 140"/>
                <a:gd name="T24" fmla="*/ 11 w 36"/>
                <a:gd name="T25" fmla="*/ 0 h 140"/>
                <a:gd name="T26" fmla="*/ 17 w 36"/>
                <a:gd name="T27" fmla="*/ 11 h 140"/>
                <a:gd name="T28" fmla="*/ 28 w 36"/>
                <a:gd name="T29" fmla="*/ 27 h 140"/>
                <a:gd name="T30" fmla="*/ 36 w 36"/>
                <a:gd name="T31" fmla="*/ 60 h 140"/>
                <a:gd name="T32" fmla="*/ 36 w 36"/>
                <a:gd name="T33" fmla="*/ 85 h 140"/>
                <a:gd name="T34" fmla="*/ 33 w 36"/>
                <a:gd name="T35" fmla="*/ 96 h 140"/>
                <a:gd name="T36" fmla="*/ 30 w 36"/>
                <a:gd name="T37" fmla="*/ 110 h 140"/>
                <a:gd name="T38" fmla="*/ 25 w 36"/>
                <a:gd name="T39" fmla="*/ 121 h 140"/>
                <a:gd name="T40" fmla="*/ 17 w 36"/>
                <a:gd name="T41" fmla="*/ 132 h 140"/>
                <a:gd name="T42" fmla="*/ 11 w 36"/>
                <a:gd name="T4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140">
                  <a:moveTo>
                    <a:pt x="11" y="140"/>
                  </a:moveTo>
                  <a:lnTo>
                    <a:pt x="0" y="140"/>
                  </a:lnTo>
                  <a:lnTo>
                    <a:pt x="17" y="104"/>
                  </a:lnTo>
                  <a:lnTo>
                    <a:pt x="22" y="71"/>
                  </a:lnTo>
                  <a:lnTo>
                    <a:pt x="22" y="52"/>
                  </a:lnTo>
                  <a:lnTo>
                    <a:pt x="19" y="44"/>
                  </a:lnTo>
                  <a:lnTo>
                    <a:pt x="19" y="36"/>
                  </a:lnTo>
                  <a:lnTo>
                    <a:pt x="17" y="30"/>
                  </a:lnTo>
                  <a:lnTo>
                    <a:pt x="14" y="22"/>
                  </a:lnTo>
                  <a:lnTo>
                    <a:pt x="11" y="19"/>
                  </a:lnTo>
                  <a:lnTo>
                    <a:pt x="6" y="8"/>
                  </a:lnTo>
                  <a:lnTo>
                    <a:pt x="0" y="0"/>
                  </a:lnTo>
                  <a:lnTo>
                    <a:pt x="11" y="0"/>
                  </a:lnTo>
                  <a:lnTo>
                    <a:pt x="17" y="11"/>
                  </a:lnTo>
                  <a:lnTo>
                    <a:pt x="28" y="27"/>
                  </a:lnTo>
                  <a:lnTo>
                    <a:pt x="36" y="60"/>
                  </a:lnTo>
                  <a:lnTo>
                    <a:pt x="36" y="85"/>
                  </a:lnTo>
                  <a:lnTo>
                    <a:pt x="33" y="96"/>
                  </a:lnTo>
                  <a:lnTo>
                    <a:pt x="30" y="110"/>
                  </a:lnTo>
                  <a:lnTo>
                    <a:pt x="25" y="121"/>
                  </a:lnTo>
                  <a:lnTo>
                    <a:pt x="17" y="132"/>
                  </a:lnTo>
                  <a:lnTo>
                    <a:pt x="11"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5" name="Freeform 59">
              <a:extLst>
                <a:ext uri="{FF2B5EF4-FFF2-40B4-BE49-F238E27FC236}">
                  <a16:creationId xmlns:a16="http://schemas.microsoft.com/office/drawing/2014/main" id="{DAE7A5AB-A9E8-411B-A52F-EBEB91EA9921}"/>
                </a:ext>
              </a:extLst>
            </p:cNvPr>
            <p:cNvSpPr>
              <a:spLocks/>
            </p:cNvSpPr>
            <p:nvPr/>
          </p:nvSpPr>
          <p:spPr bwMode="auto">
            <a:xfrm>
              <a:off x="4715" y="85"/>
              <a:ext cx="36" cy="55"/>
            </a:xfrm>
            <a:custGeom>
              <a:avLst/>
              <a:gdLst>
                <a:gd name="T0" fmla="*/ 0 w 36"/>
                <a:gd name="T1" fmla="*/ 41 h 55"/>
                <a:gd name="T2" fmla="*/ 6 w 36"/>
                <a:gd name="T3" fmla="*/ 39 h 55"/>
                <a:gd name="T4" fmla="*/ 9 w 36"/>
                <a:gd name="T5" fmla="*/ 44 h 55"/>
                <a:gd name="T6" fmla="*/ 9 w 36"/>
                <a:gd name="T7" fmla="*/ 47 h 55"/>
                <a:gd name="T8" fmla="*/ 11 w 36"/>
                <a:gd name="T9" fmla="*/ 47 h 55"/>
                <a:gd name="T10" fmla="*/ 11 w 36"/>
                <a:gd name="T11" fmla="*/ 49 h 55"/>
                <a:gd name="T12" fmla="*/ 22 w 36"/>
                <a:gd name="T13" fmla="*/ 49 h 55"/>
                <a:gd name="T14" fmla="*/ 25 w 36"/>
                <a:gd name="T15" fmla="*/ 47 h 55"/>
                <a:gd name="T16" fmla="*/ 28 w 36"/>
                <a:gd name="T17" fmla="*/ 41 h 55"/>
                <a:gd name="T18" fmla="*/ 28 w 36"/>
                <a:gd name="T19" fmla="*/ 33 h 55"/>
                <a:gd name="T20" fmla="*/ 22 w 36"/>
                <a:gd name="T21" fmla="*/ 28 h 55"/>
                <a:gd name="T22" fmla="*/ 14 w 36"/>
                <a:gd name="T23" fmla="*/ 28 h 55"/>
                <a:gd name="T24" fmla="*/ 14 w 36"/>
                <a:gd name="T25" fmla="*/ 30 h 55"/>
                <a:gd name="T26" fmla="*/ 14 w 36"/>
                <a:gd name="T27" fmla="*/ 25 h 55"/>
                <a:gd name="T28" fmla="*/ 20 w 36"/>
                <a:gd name="T29" fmla="*/ 22 h 55"/>
                <a:gd name="T30" fmla="*/ 22 w 36"/>
                <a:gd name="T31" fmla="*/ 22 h 55"/>
                <a:gd name="T32" fmla="*/ 25 w 36"/>
                <a:gd name="T33" fmla="*/ 17 h 55"/>
                <a:gd name="T34" fmla="*/ 25 w 36"/>
                <a:gd name="T35" fmla="*/ 11 h 55"/>
                <a:gd name="T36" fmla="*/ 20 w 36"/>
                <a:gd name="T37" fmla="*/ 6 h 55"/>
                <a:gd name="T38" fmla="*/ 14 w 36"/>
                <a:gd name="T39" fmla="*/ 6 h 55"/>
                <a:gd name="T40" fmla="*/ 9 w 36"/>
                <a:gd name="T41" fmla="*/ 11 h 55"/>
                <a:gd name="T42" fmla="*/ 9 w 36"/>
                <a:gd name="T43" fmla="*/ 17 h 55"/>
                <a:gd name="T44" fmla="*/ 0 w 36"/>
                <a:gd name="T45" fmla="*/ 14 h 55"/>
                <a:gd name="T46" fmla="*/ 3 w 36"/>
                <a:gd name="T47" fmla="*/ 8 h 55"/>
                <a:gd name="T48" fmla="*/ 11 w 36"/>
                <a:gd name="T49" fmla="*/ 0 h 55"/>
                <a:gd name="T50" fmla="*/ 22 w 36"/>
                <a:gd name="T51" fmla="*/ 0 h 55"/>
                <a:gd name="T52" fmla="*/ 31 w 36"/>
                <a:gd name="T53" fmla="*/ 8 h 55"/>
                <a:gd name="T54" fmla="*/ 31 w 36"/>
                <a:gd name="T55" fmla="*/ 11 h 55"/>
                <a:gd name="T56" fmla="*/ 33 w 36"/>
                <a:gd name="T57" fmla="*/ 14 h 55"/>
                <a:gd name="T58" fmla="*/ 33 w 36"/>
                <a:gd name="T59" fmla="*/ 17 h 55"/>
                <a:gd name="T60" fmla="*/ 31 w 36"/>
                <a:gd name="T61" fmla="*/ 22 h 55"/>
                <a:gd name="T62" fmla="*/ 28 w 36"/>
                <a:gd name="T63" fmla="*/ 25 h 55"/>
                <a:gd name="T64" fmla="*/ 25 w 36"/>
                <a:gd name="T65" fmla="*/ 25 h 55"/>
                <a:gd name="T66" fmla="*/ 31 w 36"/>
                <a:gd name="T67" fmla="*/ 28 h 55"/>
                <a:gd name="T68" fmla="*/ 36 w 36"/>
                <a:gd name="T69" fmla="*/ 33 h 55"/>
                <a:gd name="T70" fmla="*/ 36 w 36"/>
                <a:gd name="T71" fmla="*/ 44 h 55"/>
                <a:gd name="T72" fmla="*/ 25 w 36"/>
                <a:gd name="T73" fmla="*/ 55 h 55"/>
                <a:gd name="T74" fmla="*/ 11 w 36"/>
                <a:gd name="T75" fmla="*/ 55 h 55"/>
                <a:gd name="T76" fmla="*/ 6 w 36"/>
                <a:gd name="T77" fmla="*/ 52 h 55"/>
                <a:gd name="T78" fmla="*/ 3 w 36"/>
                <a:gd name="T79" fmla="*/ 49 h 55"/>
                <a:gd name="T80" fmla="*/ 0 w 36"/>
                <a:gd name="T81" fmla="*/ 44 h 55"/>
                <a:gd name="T82" fmla="*/ 0 w 36"/>
                <a:gd name="T83" fmla="*/ 4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55">
                  <a:moveTo>
                    <a:pt x="0" y="41"/>
                  </a:moveTo>
                  <a:lnTo>
                    <a:pt x="6" y="39"/>
                  </a:lnTo>
                  <a:lnTo>
                    <a:pt x="9" y="44"/>
                  </a:lnTo>
                  <a:lnTo>
                    <a:pt x="9" y="47"/>
                  </a:lnTo>
                  <a:lnTo>
                    <a:pt x="11" y="47"/>
                  </a:lnTo>
                  <a:lnTo>
                    <a:pt x="11" y="49"/>
                  </a:lnTo>
                  <a:lnTo>
                    <a:pt x="22" y="49"/>
                  </a:lnTo>
                  <a:lnTo>
                    <a:pt x="25" y="47"/>
                  </a:lnTo>
                  <a:lnTo>
                    <a:pt x="28" y="41"/>
                  </a:lnTo>
                  <a:lnTo>
                    <a:pt x="28" y="33"/>
                  </a:lnTo>
                  <a:lnTo>
                    <a:pt x="22" y="28"/>
                  </a:lnTo>
                  <a:lnTo>
                    <a:pt x="14" y="28"/>
                  </a:lnTo>
                  <a:lnTo>
                    <a:pt x="14" y="30"/>
                  </a:lnTo>
                  <a:lnTo>
                    <a:pt x="14" y="25"/>
                  </a:lnTo>
                  <a:lnTo>
                    <a:pt x="20" y="22"/>
                  </a:lnTo>
                  <a:lnTo>
                    <a:pt x="22" y="22"/>
                  </a:lnTo>
                  <a:lnTo>
                    <a:pt x="25" y="17"/>
                  </a:lnTo>
                  <a:lnTo>
                    <a:pt x="25" y="11"/>
                  </a:lnTo>
                  <a:lnTo>
                    <a:pt x="20" y="6"/>
                  </a:lnTo>
                  <a:lnTo>
                    <a:pt x="14" y="6"/>
                  </a:lnTo>
                  <a:lnTo>
                    <a:pt x="9" y="11"/>
                  </a:lnTo>
                  <a:lnTo>
                    <a:pt x="9" y="17"/>
                  </a:lnTo>
                  <a:lnTo>
                    <a:pt x="0" y="14"/>
                  </a:lnTo>
                  <a:lnTo>
                    <a:pt x="3" y="8"/>
                  </a:lnTo>
                  <a:lnTo>
                    <a:pt x="11" y="0"/>
                  </a:lnTo>
                  <a:lnTo>
                    <a:pt x="22" y="0"/>
                  </a:lnTo>
                  <a:lnTo>
                    <a:pt x="31" y="8"/>
                  </a:lnTo>
                  <a:lnTo>
                    <a:pt x="31" y="11"/>
                  </a:lnTo>
                  <a:lnTo>
                    <a:pt x="33" y="14"/>
                  </a:lnTo>
                  <a:lnTo>
                    <a:pt x="33" y="17"/>
                  </a:lnTo>
                  <a:lnTo>
                    <a:pt x="31" y="22"/>
                  </a:lnTo>
                  <a:lnTo>
                    <a:pt x="28" y="25"/>
                  </a:lnTo>
                  <a:lnTo>
                    <a:pt x="25" y="25"/>
                  </a:lnTo>
                  <a:lnTo>
                    <a:pt x="31" y="28"/>
                  </a:lnTo>
                  <a:lnTo>
                    <a:pt x="36" y="33"/>
                  </a:lnTo>
                  <a:lnTo>
                    <a:pt x="36" y="44"/>
                  </a:lnTo>
                  <a:lnTo>
                    <a:pt x="25" y="55"/>
                  </a:lnTo>
                  <a:lnTo>
                    <a:pt x="11" y="55"/>
                  </a:lnTo>
                  <a:lnTo>
                    <a:pt x="6" y="52"/>
                  </a:lnTo>
                  <a:lnTo>
                    <a:pt x="3" y="49"/>
                  </a:lnTo>
                  <a:lnTo>
                    <a:pt x="0" y="44"/>
                  </a:lnTo>
                  <a:lnTo>
                    <a:pt x="0" y="41"/>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6" name="Freeform 58">
              <a:extLst>
                <a:ext uri="{FF2B5EF4-FFF2-40B4-BE49-F238E27FC236}">
                  <a16:creationId xmlns:a16="http://schemas.microsoft.com/office/drawing/2014/main" id="{028D1D0E-49E0-4518-95B6-D74FBE036A0D}"/>
                </a:ext>
              </a:extLst>
            </p:cNvPr>
            <p:cNvSpPr>
              <a:spLocks/>
            </p:cNvSpPr>
            <p:nvPr/>
          </p:nvSpPr>
          <p:spPr bwMode="auto">
            <a:xfrm>
              <a:off x="7760" y="33"/>
              <a:ext cx="72" cy="107"/>
            </a:xfrm>
            <a:custGeom>
              <a:avLst/>
              <a:gdLst>
                <a:gd name="T0" fmla="*/ 5 w 72"/>
                <a:gd name="T1" fmla="*/ 107 h 107"/>
                <a:gd name="T2" fmla="*/ 5 w 72"/>
                <a:gd name="T3" fmla="*/ 93 h 107"/>
                <a:gd name="T4" fmla="*/ 8 w 72"/>
                <a:gd name="T5" fmla="*/ 96 h 107"/>
                <a:gd name="T6" fmla="*/ 16 w 72"/>
                <a:gd name="T7" fmla="*/ 96 h 107"/>
                <a:gd name="T8" fmla="*/ 19 w 72"/>
                <a:gd name="T9" fmla="*/ 93 h 107"/>
                <a:gd name="T10" fmla="*/ 22 w 72"/>
                <a:gd name="T11" fmla="*/ 93 h 107"/>
                <a:gd name="T12" fmla="*/ 22 w 72"/>
                <a:gd name="T13" fmla="*/ 91 h 107"/>
                <a:gd name="T14" fmla="*/ 25 w 72"/>
                <a:gd name="T15" fmla="*/ 91 h 107"/>
                <a:gd name="T16" fmla="*/ 25 w 72"/>
                <a:gd name="T17" fmla="*/ 85 h 107"/>
                <a:gd name="T18" fmla="*/ 27 w 72"/>
                <a:gd name="T19" fmla="*/ 80 h 107"/>
                <a:gd name="T20" fmla="*/ 27 w 72"/>
                <a:gd name="T21" fmla="*/ 77 h 107"/>
                <a:gd name="T22" fmla="*/ 0 w 72"/>
                <a:gd name="T23" fmla="*/ 0 h 107"/>
                <a:gd name="T24" fmla="*/ 14 w 72"/>
                <a:gd name="T25" fmla="*/ 0 h 107"/>
                <a:gd name="T26" fmla="*/ 30 w 72"/>
                <a:gd name="T27" fmla="*/ 44 h 107"/>
                <a:gd name="T28" fmla="*/ 33 w 72"/>
                <a:gd name="T29" fmla="*/ 49 h 107"/>
                <a:gd name="T30" fmla="*/ 33 w 72"/>
                <a:gd name="T31" fmla="*/ 55 h 107"/>
                <a:gd name="T32" fmla="*/ 36 w 72"/>
                <a:gd name="T33" fmla="*/ 63 h 107"/>
                <a:gd name="T34" fmla="*/ 36 w 72"/>
                <a:gd name="T35" fmla="*/ 55 h 107"/>
                <a:gd name="T36" fmla="*/ 41 w 72"/>
                <a:gd name="T37" fmla="*/ 44 h 107"/>
                <a:gd name="T38" fmla="*/ 58 w 72"/>
                <a:gd name="T39" fmla="*/ 0 h 107"/>
                <a:gd name="T40" fmla="*/ 72 w 72"/>
                <a:gd name="T41" fmla="*/ 0 h 107"/>
                <a:gd name="T42" fmla="*/ 41 w 72"/>
                <a:gd name="T43" fmla="*/ 77 h 107"/>
                <a:gd name="T44" fmla="*/ 36 w 72"/>
                <a:gd name="T45" fmla="*/ 93 h 107"/>
                <a:gd name="T46" fmla="*/ 25 w 72"/>
                <a:gd name="T47" fmla="*/ 104 h 107"/>
                <a:gd name="T48" fmla="*/ 19 w 72"/>
                <a:gd name="T49" fmla="*/ 107 h 107"/>
                <a:gd name="T50" fmla="*/ 5 w 72"/>
                <a:gd name="T51"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07">
                  <a:moveTo>
                    <a:pt x="5" y="107"/>
                  </a:moveTo>
                  <a:lnTo>
                    <a:pt x="5" y="93"/>
                  </a:lnTo>
                  <a:lnTo>
                    <a:pt x="8" y="96"/>
                  </a:lnTo>
                  <a:lnTo>
                    <a:pt x="16" y="96"/>
                  </a:lnTo>
                  <a:lnTo>
                    <a:pt x="19" y="93"/>
                  </a:lnTo>
                  <a:lnTo>
                    <a:pt x="22" y="93"/>
                  </a:lnTo>
                  <a:lnTo>
                    <a:pt x="22" y="91"/>
                  </a:lnTo>
                  <a:lnTo>
                    <a:pt x="25" y="91"/>
                  </a:lnTo>
                  <a:lnTo>
                    <a:pt x="25" y="85"/>
                  </a:lnTo>
                  <a:lnTo>
                    <a:pt x="27" y="80"/>
                  </a:lnTo>
                  <a:lnTo>
                    <a:pt x="27" y="77"/>
                  </a:lnTo>
                  <a:lnTo>
                    <a:pt x="0" y="0"/>
                  </a:lnTo>
                  <a:lnTo>
                    <a:pt x="14" y="0"/>
                  </a:lnTo>
                  <a:lnTo>
                    <a:pt x="30" y="44"/>
                  </a:lnTo>
                  <a:lnTo>
                    <a:pt x="33" y="49"/>
                  </a:lnTo>
                  <a:lnTo>
                    <a:pt x="33" y="55"/>
                  </a:lnTo>
                  <a:lnTo>
                    <a:pt x="36" y="63"/>
                  </a:lnTo>
                  <a:lnTo>
                    <a:pt x="36" y="55"/>
                  </a:lnTo>
                  <a:lnTo>
                    <a:pt x="41" y="44"/>
                  </a:lnTo>
                  <a:lnTo>
                    <a:pt x="58" y="0"/>
                  </a:lnTo>
                  <a:lnTo>
                    <a:pt x="72" y="0"/>
                  </a:lnTo>
                  <a:lnTo>
                    <a:pt x="41" y="77"/>
                  </a:lnTo>
                  <a:lnTo>
                    <a:pt x="36" y="93"/>
                  </a:lnTo>
                  <a:lnTo>
                    <a:pt x="25" y="104"/>
                  </a:lnTo>
                  <a:lnTo>
                    <a:pt x="19" y="107"/>
                  </a:lnTo>
                  <a:lnTo>
                    <a:pt x="5" y="107"/>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7" name="Freeform 57">
              <a:extLst>
                <a:ext uri="{FF2B5EF4-FFF2-40B4-BE49-F238E27FC236}">
                  <a16:creationId xmlns:a16="http://schemas.microsoft.com/office/drawing/2014/main" id="{14BEAF3B-A08A-40BF-9621-A16D08ED8C6F}"/>
                </a:ext>
              </a:extLst>
            </p:cNvPr>
            <p:cNvSpPr>
              <a:spLocks/>
            </p:cNvSpPr>
            <p:nvPr/>
          </p:nvSpPr>
          <p:spPr bwMode="auto">
            <a:xfrm>
              <a:off x="7884" y="0"/>
              <a:ext cx="33" cy="140"/>
            </a:xfrm>
            <a:custGeom>
              <a:avLst/>
              <a:gdLst>
                <a:gd name="T0" fmla="*/ 25 w 33"/>
                <a:gd name="T1" fmla="*/ 140 h 140"/>
                <a:gd name="T2" fmla="*/ 16 w 33"/>
                <a:gd name="T3" fmla="*/ 132 h 140"/>
                <a:gd name="T4" fmla="*/ 5 w 33"/>
                <a:gd name="T5" fmla="*/ 110 h 140"/>
                <a:gd name="T6" fmla="*/ 3 w 33"/>
                <a:gd name="T7" fmla="*/ 99 h 140"/>
                <a:gd name="T8" fmla="*/ 0 w 33"/>
                <a:gd name="T9" fmla="*/ 91 h 140"/>
                <a:gd name="T10" fmla="*/ 0 w 33"/>
                <a:gd name="T11" fmla="*/ 60 h 140"/>
                <a:gd name="T12" fmla="*/ 8 w 33"/>
                <a:gd name="T13" fmla="*/ 27 h 140"/>
                <a:gd name="T14" fmla="*/ 19 w 33"/>
                <a:gd name="T15" fmla="*/ 11 h 140"/>
                <a:gd name="T16" fmla="*/ 25 w 33"/>
                <a:gd name="T17" fmla="*/ 0 h 140"/>
                <a:gd name="T18" fmla="*/ 33 w 33"/>
                <a:gd name="T19" fmla="*/ 0 h 140"/>
                <a:gd name="T20" fmla="*/ 22 w 33"/>
                <a:gd name="T21" fmla="*/ 22 h 140"/>
                <a:gd name="T22" fmla="*/ 19 w 33"/>
                <a:gd name="T23" fmla="*/ 30 h 140"/>
                <a:gd name="T24" fmla="*/ 16 w 33"/>
                <a:gd name="T25" fmla="*/ 36 h 140"/>
                <a:gd name="T26" fmla="*/ 16 w 33"/>
                <a:gd name="T27" fmla="*/ 44 h 140"/>
                <a:gd name="T28" fmla="*/ 14 w 33"/>
                <a:gd name="T29" fmla="*/ 52 h 140"/>
                <a:gd name="T30" fmla="*/ 11 w 33"/>
                <a:gd name="T31" fmla="*/ 63 h 140"/>
                <a:gd name="T32" fmla="*/ 11 w 33"/>
                <a:gd name="T33" fmla="*/ 71 h 140"/>
                <a:gd name="T34" fmla="*/ 16 w 33"/>
                <a:gd name="T35" fmla="*/ 104 h 140"/>
                <a:gd name="T36" fmla="*/ 33 w 33"/>
                <a:gd name="T37" fmla="*/ 140 h 140"/>
                <a:gd name="T38" fmla="*/ 25 w 33"/>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140">
                  <a:moveTo>
                    <a:pt x="25" y="140"/>
                  </a:moveTo>
                  <a:lnTo>
                    <a:pt x="16" y="132"/>
                  </a:lnTo>
                  <a:lnTo>
                    <a:pt x="5" y="110"/>
                  </a:lnTo>
                  <a:lnTo>
                    <a:pt x="3" y="99"/>
                  </a:lnTo>
                  <a:lnTo>
                    <a:pt x="0" y="91"/>
                  </a:lnTo>
                  <a:lnTo>
                    <a:pt x="0" y="60"/>
                  </a:lnTo>
                  <a:lnTo>
                    <a:pt x="8" y="27"/>
                  </a:lnTo>
                  <a:lnTo>
                    <a:pt x="19" y="11"/>
                  </a:lnTo>
                  <a:lnTo>
                    <a:pt x="25" y="0"/>
                  </a:lnTo>
                  <a:lnTo>
                    <a:pt x="33" y="0"/>
                  </a:lnTo>
                  <a:lnTo>
                    <a:pt x="22" y="22"/>
                  </a:lnTo>
                  <a:lnTo>
                    <a:pt x="19" y="30"/>
                  </a:lnTo>
                  <a:lnTo>
                    <a:pt x="16" y="36"/>
                  </a:lnTo>
                  <a:lnTo>
                    <a:pt x="16" y="44"/>
                  </a:lnTo>
                  <a:lnTo>
                    <a:pt x="14" y="52"/>
                  </a:lnTo>
                  <a:lnTo>
                    <a:pt x="11" y="63"/>
                  </a:lnTo>
                  <a:lnTo>
                    <a:pt x="11" y="71"/>
                  </a:lnTo>
                  <a:lnTo>
                    <a:pt x="16" y="104"/>
                  </a:lnTo>
                  <a:lnTo>
                    <a:pt x="33" y="140"/>
                  </a:lnTo>
                  <a:lnTo>
                    <a:pt x="25"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8" name="Freeform 56">
              <a:extLst>
                <a:ext uri="{FF2B5EF4-FFF2-40B4-BE49-F238E27FC236}">
                  <a16:creationId xmlns:a16="http://schemas.microsoft.com/office/drawing/2014/main" id="{84BAA376-11C5-4FC1-B9F2-71DEA6619147}"/>
                </a:ext>
              </a:extLst>
            </p:cNvPr>
            <p:cNvSpPr>
              <a:spLocks/>
            </p:cNvSpPr>
            <p:nvPr/>
          </p:nvSpPr>
          <p:spPr bwMode="auto">
            <a:xfrm>
              <a:off x="7925" y="5"/>
              <a:ext cx="39" cy="105"/>
            </a:xfrm>
            <a:custGeom>
              <a:avLst/>
              <a:gdLst>
                <a:gd name="T0" fmla="*/ 36 w 39"/>
                <a:gd name="T1" fmla="*/ 94 h 105"/>
                <a:gd name="T2" fmla="*/ 39 w 39"/>
                <a:gd name="T3" fmla="*/ 105 h 105"/>
                <a:gd name="T4" fmla="*/ 17 w 39"/>
                <a:gd name="T5" fmla="*/ 105 h 105"/>
                <a:gd name="T6" fmla="*/ 14 w 39"/>
                <a:gd name="T7" fmla="*/ 99 h 105"/>
                <a:gd name="T8" fmla="*/ 11 w 39"/>
                <a:gd name="T9" fmla="*/ 97 h 105"/>
                <a:gd name="T10" fmla="*/ 11 w 39"/>
                <a:gd name="T11" fmla="*/ 39 h 105"/>
                <a:gd name="T12" fmla="*/ 0 w 39"/>
                <a:gd name="T13" fmla="*/ 39 h 105"/>
                <a:gd name="T14" fmla="*/ 0 w 39"/>
                <a:gd name="T15" fmla="*/ 28 h 105"/>
                <a:gd name="T16" fmla="*/ 11 w 39"/>
                <a:gd name="T17" fmla="*/ 28 h 105"/>
                <a:gd name="T18" fmla="*/ 11 w 39"/>
                <a:gd name="T19" fmla="*/ 9 h 105"/>
                <a:gd name="T20" fmla="*/ 25 w 39"/>
                <a:gd name="T21" fmla="*/ 0 h 105"/>
                <a:gd name="T22" fmla="*/ 25 w 39"/>
                <a:gd name="T23" fmla="*/ 28 h 105"/>
                <a:gd name="T24" fmla="*/ 36 w 39"/>
                <a:gd name="T25" fmla="*/ 28 h 105"/>
                <a:gd name="T26" fmla="*/ 36 w 39"/>
                <a:gd name="T27" fmla="*/ 39 h 105"/>
                <a:gd name="T28" fmla="*/ 25 w 39"/>
                <a:gd name="T29" fmla="*/ 39 h 105"/>
                <a:gd name="T30" fmla="*/ 25 w 39"/>
                <a:gd name="T31" fmla="*/ 91 h 105"/>
                <a:gd name="T32" fmla="*/ 28 w 39"/>
                <a:gd name="T33" fmla="*/ 94 h 105"/>
                <a:gd name="T34" fmla="*/ 36 w 39"/>
                <a:gd name="T35" fmla="*/ 9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105">
                  <a:moveTo>
                    <a:pt x="36" y="94"/>
                  </a:moveTo>
                  <a:lnTo>
                    <a:pt x="39" y="105"/>
                  </a:lnTo>
                  <a:lnTo>
                    <a:pt x="17" y="105"/>
                  </a:lnTo>
                  <a:lnTo>
                    <a:pt x="14" y="99"/>
                  </a:lnTo>
                  <a:lnTo>
                    <a:pt x="11" y="97"/>
                  </a:lnTo>
                  <a:lnTo>
                    <a:pt x="11" y="39"/>
                  </a:lnTo>
                  <a:lnTo>
                    <a:pt x="0" y="39"/>
                  </a:lnTo>
                  <a:lnTo>
                    <a:pt x="0" y="28"/>
                  </a:lnTo>
                  <a:lnTo>
                    <a:pt x="11" y="28"/>
                  </a:lnTo>
                  <a:lnTo>
                    <a:pt x="11" y="9"/>
                  </a:lnTo>
                  <a:lnTo>
                    <a:pt x="25" y="0"/>
                  </a:lnTo>
                  <a:lnTo>
                    <a:pt x="25" y="28"/>
                  </a:lnTo>
                  <a:lnTo>
                    <a:pt x="36" y="28"/>
                  </a:lnTo>
                  <a:lnTo>
                    <a:pt x="36" y="39"/>
                  </a:lnTo>
                  <a:lnTo>
                    <a:pt x="25" y="39"/>
                  </a:lnTo>
                  <a:lnTo>
                    <a:pt x="25" y="91"/>
                  </a:lnTo>
                  <a:lnTo>
                    <a:pt x="28" y="94"/>
                  </a:lnTo>
                  <a:lnTo>
                    <a:pt x="36" y="94"/>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89" name="Freeform 55">
              <a:extLst>
                <a:ext uri="{FF2B5EF4-FFF2-40B4-BE49-F238E27FC236}">
                  <a16:creationId xmlns:a16="http://schemas.microsoft.com/office/drawing/2014/main" id="{4A6B10FD-E8A8-480A-9359-85269D97D302}"/>
                </a:ext>
              </a:extLst>
            </p:cNvPr>
            <p:cNvSpPr>
              <a:spLocks/>
            </p:cNvSpPr>
            <p:nvPr/>
          </p:nvSpPr>
          <p:spPr bwMode="auto">
            <a:xfrm>
              <a:off x="7975" y="0"/>
              <a:ext cx="35" cy="140"/>
            </a:xfrm>
            <a:custGeom>
              <a:avLst/>
              <a:gdLst>
                <a:gd name="T0" fmla="*/ 8 w 35"/>
                <a:gd name="T1" fmla="*/ 140 h 140"/>
                <a:gd name="T2" fmla="*/ 0 w 35"/>
                <a:gd name="T3" fmla="*/ 140 h 140"/>
                <a:gd name="T4" fmla="*/ 16 w 35"/>
                <a:gd name="T5" fmla="*/ 104 h 140"/>
                <a:gd name="T6" fmla="*/ 22 w 35"/>
                <a:gd name="T7" fmla="*/ 71 h 140"/>
                <a:gd name="T8" fmla="*/ 22 w 35"/>
                <a:gd name="T9" fmla="*/ 63 h 140"/>
                <a:gd name="T10" fmla="*/ 19 w 35"/>
                <a:gd name="T11" fmla="*/ 52 h 140"/>
                <a:gd name="T12" fmla="*/ 19 w 35"/>
                <a:gd name="T13" fmla="*/ 44 h 140"/>
                <a:gd name="T14" fmla="*/ 16 w 35"/>
                <a:gd name="T15" fmla="*/ 33 h 140"/>
                <a:gd name="T16" fmla="*/ 0 w 35"/>
                <a:gd name="T17" fmla="*/ 0 h 140"/>
                <a:gd name="T18" fmla="*/ 8 w 35"/>
                <a:gd name="T19" fmla="*/ 0 h 140"/>
                <a:gd name="T20" fmla="*/ 16 w 35"/>
                <a:gd name="T21" fmla="*/ 11 h 140"/>
                <a:gd name="T22" fmla="*/ 22 w 35"/>
                <a:gd name="T23" fmla="*/ 19 h 140"/>
                <a:gd name="T24" fmla="*/ 24 w 35"/>
                <a:gd name="T25" fmla="*/ 27 h 140"/>
                <a:gd name="T26" fmla="*/ 30 w 35"/>
                <a:gd name="T27" fmla="*/ 38 h 140"/>
                <a:gd name="T28" fmla="*/ 35 w 35"/>
                <a:gd name="T29" fmla="*/ 71 h 140"/>
                <a:gd name="T30" fmla="*/ 35 w 35"/>
                <a:gd name="T31" fmla="*/ 85 h 140"/>
                <a:gd name="T32" fmla="*/ 33 w 35"/>
                <a:gd name="T33" fmla="*/ 96 h 140"/>
                <a:gd name="T34" fmla="*/ 27 w 35"/>
                <a:gd name="T35" fmla="*/ 110 h 140"/>
                <a:gd name="T36" fmla="*/ 16 w 35"/>
                <a:gd name="T37" fmla="*/ 132 h 140"/>
                <a:gd name="T38" fmla="*/ 8 w 35"/>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140">
                  <a:moveTo>
                    <a:pt x="8" y="140"/>
                  </a:moveTo>
                  <a:lnTo>
                    <a:pt x="0" y="140"/>
                  </a:lnTo>
                  <a:lnTo>
                    <a:pt x="16" y="104"/>
                  </a:lnTo>
                  <a:lnTo>
                    <a:pt x="22" y="71"/>
                  </a:lnTo>
                  <a:lnTo>
                    <a:pt x="22" y="63"/>
                  </a:lnTo>
                  <a:lnTo>
                    <a:pt x="19" y="52"/>
                  </a:lnTo>
                  <a:lnTo>
                    <a:pt x="19" y="44"/>
                  </a:lnTo>
                  <a:lnTo>
                    <a:pt x="16" y="33"/>
                  </a:lnTo>
                  <a:lnTo>
                    <a:pt x="0" y="0"/>
                  </a:lnTo>
                  <a:lnTo>
                    <a:pt x="8" y="0"/>
                  </a:lnTo>
                  <a:lnTo>
                    <a:pt x="16" y="11"/>
                  </a:lnTo>
                  <a:lnTo>
                    <a:pt x="22" y="19"/>
                  </a:lnTo>
                  <a:lnTo>
                    <a:pt x="24" y="27"/>
                  </a:lnTo>
                  <a:lnTo>
                    <a:pt x="30" y="38"/>
                  </a:lnTo>
                  <a:lnTo>
                    <a:pt x="35" y="71"/>
                  </a:lnTo>
                  <a:lnTo>
                    <a:pt x="35" y="85"/>
                  </a:lnTo>
                  <a:lnTo>
                    <a:pt x="33" y="96"/>
                  </a:lnTo>
                  <a:lnTo>
                    <a:pt x="27" y="110"/>
                  </a:lnTo>
                  <a:lnTo>
                    <a:pt x="16" y="132"/>
                  </a:lnTo>
                  <a:lnTo>
                    <a:pt x="8" y="140"/>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90" name="Freeform 54">
              <a:extLst>
                <a:ext uri="{FF2B5EF4-FFF2-40B4-BE49-F238E27FC236}">
                  <a16:creationId xmlns:a16="http://schemas.microsoft.com/office/drawing/2014/main" id="{6D05DBFC-92BD-49B9-A1B4-0E27885D0549}"/>
                </a:ext>
              </a:extLst>
            </p:cNvPr>
            <p:cNvSpPr>
              <a:spLocks/>
            </p:cNvSpPr>
            <p:nvPr/>
          </p:nvSpPr>
          <p:spPr bwMode="auto">
            <a:xfrm>
              <a:off x="7837" y="99"/>
              <a:ext cx="30" cy="41"/>
            </a:xfrm>
            <a:custGeom>
              <a:avLst/>
              <a:gdLst>
                <a:gd name="T0" fmla="*/ 0 w 30"/>
                <a:gd name="T1" fmla="*/ 41 h 41"/>
                <a:gd name="T2" fmla="*/ 0 w 30"/>
                <a:gd name="T3" fmla="*/ 3 h 41"/>
                <a:gd name="T4" fmla="*/ 6 w 30"/>
                <a:gd name="T5" fmla="*/ 3 h 41"/>
                <a:gd name="T6" fmla="*/ 6 w 30"/>
                <a:gd name="T7" fmla="*/ 8 h 41"/>
                <a:gd name="T8" fmla="*/ 8 w 30"/>
                <a:gd name="T9" fmla="*/ 3 h 41"/>
                <a:gd name="T10" fmla="*/ 14 w 30"/>
                <a:gd name="T11" fmla="*/ 0 h 41"/>
                <a:gd name="T12" fmla="*/ 19 w 30"/>
                <a:gd name="T13" fmla="*/ 0 h 41"/>
                <a:gd name="T14" fmla="*/ 22 w 30"/>
                <a:gd name="T15" fmla="*/ 3 h 41"/>
                <a:gd name="T16" fmla="*/ 28 w 30"/>
                <a:gd name="T17" fmla="*/ 3 h 41"/>
                <a:gd name="T18" fmla="*/ 28 w 30"/>
                <a:gd name="T19" fmla="*/ 5 h 41"/>
                <a:gd name="T20" fmla="*/ 30 w 30"/>
                <a:gd name="T21" fmla="*/ 8 h 41"/>
                <a:gd name="T22" fmla="*/ 30 w 30"/>
                <a:gd name="T23" fmla="*/ 41 h 41"/>
                <a:gd name="T24" fmla="*/ 25 w 30"/>
                <a:gd name="T25" fmla="*/ 41 h 41"/>
                <a:gd name="T26" fmla="*/ 25 w 30"/>
                <a:gd name="T27" fmla="*/ 11 h 41"/>
                <a:gd name="T28" fmla="*/ 22 w 30"/>
                <a:gd name="T29" fmla="*/ 8 h 41"/>
                <a:gd name="T30" fmla="*/ 14 w 30"/>
                <a:gd name="T31" fmla="*/ 8 h 41"/>
                <a:gd name="T32" fmla="*/ 8 w 30"/>
                <a:gd name="T33" fmla="*/ 11 h 41"/>
                <a:gd name="T34" fmla="*/ 6 w 30"/>
                <a:gd name="T35" fmla="*/ 14 h 41"/>
                <a:gd name="T36" fmla="*/ 6 w 30"/>
                <a:gd name="T37" fmla="*/ 41 h 41"/>
                <a:gd name="T38" fmla="*/ 0 w 30"/>
                <a:gd name="T3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 h="41">
                  <a:moveTo>
                    <a:pt x="0" y="41"/>
                  </a:moveTo>
                  <a:lnTo>
                    <a:pt x="0" y="3"/>
                  </a:lnTo>
                  <a:lnTo>
                    <a:pt x="6" y="3"/>
                  </a:lnTo>
                  <a:lnTo>
                    <a:pt x="6" y="8"/>
                  </a:lnTo>
                  <a:lnTo>
                    <a:pt x="8" y="3"/>
                  </a:lnTo>
                  <a:lnTo>
                    <a:pt x="14" y="0"/>
                  </a:lnTo>
                  <a:lnTo>
                    <a:pt x="19" y="0"/>
                  </a:lnTo>
                  <a:lnTo>
                    <a:pt x="22" y="3"/>
                  </a:lnTo>
                  <a:lnTo>
                    <a:pt x="28" y="3"/>
                  </a:lnTo>
                  <a:lnTo>
                    <a:pt x="28" y="5"/>
                  </a:lnTo>
                  <a:lnTo>
                    <a:pt x="30" y="8"/>
                  </a:lnTo>
                  <a:lnTo>
                    <a:pt x="30" y="41"/>
                  </a:lnTo>
                  <a:lnTo>
                    <a:pt x="25" y="41"/>
                  </a:lnTo>
                  <a:lnTo>
                    <a:pt x="25" y="11"/>
                  </a:lnTo>
                  <a:lnTo>
                    <a:pt x="22" y="8"/>
                  </a:lnTo>
                  <a:lnTo>
                    <a:pt x="14" y="8"/>
                  </a:lnTo>
                  <a:lnTo>
                    <a:pt x="8" y="11"/>
                  </a:lnTo>
                  <a:lnTo>
                    <a:pt x="6" y="14"/>
                  </a:lnTo>
                  <a:lnTo>
                    <a:pt x="6" y="41"/>
                  </a:lnTo>
                  <a:lnTo>
                    <a:pt x="0" y="41"/>
                  </a:lnTo>
                  <a:close/>
                </a:path>
              </a:pathLst>
            </a:custGeom>
            <a:solidFill>
              <a:srgbClr val="000000"/>
            </a:solidFill>
            <a:ln w="0">
              <a:solidFill>
                <a:srgbClr val="000000"/>
              </a:solidFill>
              <a:round/>
              <a:headEnd/>
              <a:tailEnd/>
            </a:ln>
          </p:spPr>
          <p:txBody>
            <a:bodyPr vert="horz" wrap="square" lIns="91440" tIns="45720" rIns="91440" bIns="45720" numCol="1" anchor="t" anchorCtr="0" compatLnSpc="1">
              <a:prstTxWarp prst="textNoShape">
                <a:avLst/>
              </a:prstTxWarp>
            </a:bodyPr>
            <a:lstStyle/>
            <a:p>
              <a:pPr algn="ctr"/>
              <a:endParaRPr lang="en-US"/>
            </a:p>
          </p:txBody>
        </p:sp>
        <p:sp>
          <p:nvSpPr>
            <p:cNvPr id="2097" name="Line 49">
              <a:extLst>
                <a:ext uri="{FF2B5EF4-FFF2-40B4-BE49-F238E27FC236}">
                  <a16:creationId xmlns:a16="http://schemas.microsoft.com/office/drawing/2014/main" id="{BB4D20C5-C1D2-4243-9132-5DCE3BF4B267}"/>
                </a:ext>
              </a:extLst>
            </p:cNvPr>
            <p:cNvSpPr>
              <a:spLocks noChangeShapeType="1"/>
            </p:cNvSpPr>
            <p:nvPr/>
          </p:nvSpPr>
          <p:spPr bwMode="auto">
            <a:xfrm flipH="1">
              <a:off x="383"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98" name="Line 48">
              <a:extLst>
                <a:ext uri="{FF2B5EF4-FFF2-40B4-BE49-F238E27FC236}">
                  <a16:creationId xmlns:a16="http://schemas.microsoft.com/office/drawing/2014/main" id="{9AF8B96D-DCCF-4799-AB11-892ABB0B13EE}"/>
                </a:ext>
              </a:extLst>
            </p:cNvPr>
            <p:cNvSpPr>
              <a:spLocks noChangeShapeType="1"/>
            </p:cNvSpPr>
            <p:nvPr/>
          </p:nvSpPr>
          <p:spPr bwMode="auto">
            <a:xfrm flipH="1">
              <a:off x="548"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099" name="Line 47">
              <a:extLst>
                <a:ext uri="{FF2B5EF4-FFF2-40B4-BE49-F238E27FC236}">
                  <a16:creationId xmlns:a16="http://schemas.microsoft.com/office/drawing/2014/main" id="{7A673996-E415-44AE-852B-9A94DE1C84DD}"/>
                </a:ext>
              </a:extLst>
            </p:cNvPr>
            <p:cNvSpPr>
              <a:spLocks noChangeShapeType="1"/>
            </p:cNvSpPr>
            <p:nvPr/>
          </p:nvSpPr>
          <p:spPr bwMode="auto">
            <a:xfrm flipH="1">
              <a:off x="713"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0" name="Line 46">
              <a:extLst>
                <a:ext uri="{FF2B5EF4-FFF2-40B4-BE49-F238E27FC236}">
                  <a16:creationId xmlns:a16="http://schemas.microsoft.com/office/drawing/2014/main" id="{08D19991-5CD2-4DC9-BBEE-33859FD8B235}"/>
                </a:ext>
              </a:extLst>
            </p:cNvPr>
            <p:cNvSpPr>
              <a:spLocks noChangeShapeType="1"/>
            </p:cNvSpPr>
            <p:nvPr/>
          </p:nvSpPr>
          <p:spPr bwMode="auto">
            <a:xfrm flipH="1">
              <a:off x="881"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1" name="Line 45">
              <a:extLst>
                <a:ext uri="{FF2B5EF4-FFF2-40B4-BE49-F238E27FC236}">
                  <a16:creationId xmlns:a16="http://schemas.microsoft.com/office/drawing/2014/main" id="{4A3AFA44-63E6-403B-8D51-E7664EF86DD6}"/>
                </a:ext>
              </a:extLst>
            </p:cNvPr>
            <p:cNvSpPr>
              <a:spLocks noChangeShapeType="1"/>
            </p:cNvSpPr>
            <p:nvPr/>
          </p:nvSpPr>
          <p:spPr bwMode="auto">
            <a:xfrm flipH="1">
              <a:off x="1046"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2" name="Line 44">
              <a:extLst>
                <a:ext uri="{FF2B5EF4-FFF2-40B4-BE49-F238E27FC236}">
                  <a16:creationId xmlns:a16="http://schemas.microsoft.com/office/drawing/2014/main" id="{104AFD9A-CA73-4990-9197-4310D84BF831}"/>
                </a:ext>
              </a:extLst>
            </p:cNvPr>
            <p:cNvSpPr>
              <a:spLocks noChangeShapeType="1"/>
            </p:cNvSpPr>
            <p:nvPr/>
          </p:nvSpPr>
          <p:spPr bwMode="auto">
            <a:xfrm flipH="1">
              <a:off x="1211"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3" name="Line 43">
              <a:extLst>
                <a:ext uri="{FF2B5EF4-FFF2-40B4-BE49-F238E27FC236}">
                  <a16:creationId xmlns:a16="http://schemas.microsoft.com/office/drawing/2014/main" id="{B8E0C94D-DC4A-4128-961C-B11F32543F84}"/>
                </a:ext>
              </a:extLst>
            </p:cNvPr>
            <p:cNvSpPr>
              <a:spLocks noChangeShapeType="1"/>
            </p:cNvSpPr>
            <p:nvPr/>
          </p:nvSpPr>
          <p:spPr bwMode="auto">
            <a:xfrm flipH="1">
              <a:off x="1376"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4" name="Line 42">
              <a:extLst>
                <a:ext uri="{FF2B5EF4-FFF2-40B4-BE49-F238E27FC236}">
                  <a16:creationId xmlns:a16="http://schemas.microsoft.com/office/drawing/2014/main" id="{861FDAF3-1D08-48B9-B3AA-80433246CFD1}"/>
                </a:ext>
              </a:extLst>
            </p:cNvPr>
            <p:cNvSpPr>
              <a:spLocks noChangeShapeType="1"/>
            </p:cNvSpPr>
            <p:nvPr/>
          </p:nvSpPr>
          <p:spPr bwMode="auto">
            <a:xfrm flipH="1">
              <a:off x="1542" y="1339"/>
              <a:ext cx="112"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5" name="Line 41">
              <a:extLst>
                <a:ext uri="{FF2B5EF4-FFF2-40B4-BE49-F238E27FC236}">
                  <a16:creationId xmlns:a16="http://schemas.microsoft.com/office/drawing/2014/main" id="{5C7ACB8C-FA88-4F3D-81FB-9B430EFC761D}"/>
                </a:ext>
              </a:extLst>
            </p:cNvPr>
            <p:cNvSpPr>
              <a:spLocks noChangeShapeType="1"/>
            </p:cNvSpPr>
            <p:nvPr/>
          </p:nvSpPr>
          <p:spPr bwMode="auto">
            <a:xfrm flipH="1">
              <a:off x="1709" y="1339"/>
              <a:ext cx="111"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6" name="Line 40">
              <a:extLst>
                <a:ext uri="{FF2B5EF4-FFF2-40B4-BE49-F238E27FC236}">
                  <a16:creationId xmlns:a16="http://schemas.microsoft.com/office/drawing/2014/main" id="{ED6B5BAE-BE88-4091-8825-A225BB7682DB}"/>
                </a:ext>
              </a:extLst>
            </p:cNvPr>
            <p:cNvSpPr>
              <a:spLocks noChangeShapeType="1"/>
            </p:cNvSpPr>
            <p:nvPr/>
          </p:nvSpPr>
          <p:spPr bwMode="auto">
            <a:xfrm flipH="1">
              <a:off x="1875"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7" name="Line 39">
              <a:extLst>
                <a:ext uri="{FF2B5EF4-FFF2-40B4-BE49-F238E27FC236}">
                  <a16:creationId xmlns:a16="http://schemas.microsoft.com/office/drawing/2014/main" id="{000314BC-17C5-4EFE-8747-FA66729BDE15}"/>
                </a:ext>
              </a:extLst>
            </p:cNvPr>
            <p:cNvSpPr>
              <a:spLocks noChangeShapeType="1"/>
            </p:cNvSpPr>
            <p:nvPr/>
          </p:nvSpPr>
          <p:spPr bwMode="auto">
            <a:xfrm flipH="1">
              <a:off x="2040"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8" name="Line 38">
              <a:extLst>
                <a:ext uri="{FF2B5EF4-FFF2-40B4-BE49-F238E27FC236}">
                  <a16:creationId xmlns:a16="http://schemas.microsoft.com/office/drawing/2014/main" id="{56289F1C-F7BE-45FE-B843-75153C60237D}"/>
                </a:ext>
              </a:extLst>
            </p:cNvPr>
            <p:cNvSpPr>
              <a:spLocks noChangeShapeType="1"/>
            </p:cNvSpPr>
            <p:nvPr/>
          </p:nvSpPr>
          <p:spPr bwMode="auto">
            <a:xfrm flipH="1">
              <a:off x="2205"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09" name="Line 37">
              <a:extLst>
                <a:ext uri="{FF2B5EF4-FFF2-40B4-BE49-F238E27FC236}">
                  <a16:creationId xmlns:a16="http://schemas.microsoft.com/office/drawing/2014/main" id="{B9A7B79A-2928-4B06-A2F5-AF90A2D61F42}"/>
                </a:ext>
              </a:extLst>
            </p:cNvPr>
            <p:cNvSpPr>
              <a:spLocks noChangeShapeType="1"/>
            </p:cNvSpPr>
            <p:nvPr/>
          </p:nvSpPr>
          <p:spPr bwMode="auto">
            <a:xfrm flipH="1">
              <a:off x="2370"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10" name="Line 36">
              <a:extLst>
                <a:ext uri="{FF2B5EF4-FFF2-40B4-BE49-F238E27FC236}">
                  <a16:creationId xmlns:a16="http://schemas.microsoft.com/office/drawing/2014/main" id="{2B7BA40A-B07C-4239-A57C-A11BD4665699}"/>
                </a:ext>
              </a:extLst>
            </p:cNvPr>
            <p:cNvSpPr>
              <a:spLocks noChangeShapeType="1"/>
            </p:cNvSpPr>
            <p:nvPr/>
          </p:nvSpPr>
          <p:spPr bwMode="auto">
            <a:xfrm flipH="1">
              <a:off x="2535"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11" name="Line 35">
              <a:extLst>
                <a:ext uri="{FF2B5EF4-FFF2-40B4-BE49-F238E27FC236}">
                  <a16:creationId xmlns:a16="http://schemas.microsoft.com/office/drawing/2014/main" id="{E9F73D7A-DC6D-49FA-9ABB-DF0A6C9B9DA5}"/>
                </a:ext>
              </a:extLst>
            </p:cNvPr>
            <p:cNvSpPr>
              <a:spLocks noChangeShapeType="1"/>
            </p:cNvSpPr>
            <p:nvPr/>
          </p:nvSpPr>
          <p:spPr bwMode="auto">
            <a:xfrm flipH="1">
              <a:off x="2703"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12" name="Line 34">
              <a:extLst>
                <a:ext uri="{FF2B5EF4-FFF2-40B4-BE49-F238E27FC236}">
                  <a16:creationId xmlns:a16="http://schemas.microsoft.com/office/drawing/2014/main" id="{074D65A0-04BB-4F59-B681-6FB869DFFC6C}"/>
                </a:ext>
              </a:extLst>
            </p:cNvPr>
            <p:cNvSpPr>
              <a:spLocks noChangeShapeType="1"/>
            </p:cNvSpPr>
            <p:nvPr/>
          </p:nvSpPr>
          <p:spPr bwMode="auto">
            <a:xfrm flipH="1">
              <a:off x="2868"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17" name="Line 33">
              <a:extLst>
                <a:ext uri="{FF2B5EF4-FFF2-40B4-BE49-F238E27FC236}">
                  <a16:creationId xmlns:a16="http://schemas.microsoft.com/office/drawing/2014/main" id="{B40F94F1-D736-4213-8FD0-6300BC7E9F97}"/>
                </a:ext>
              </a:extLst>
            </p:cNvPr>
            <p:cNvSpPr>
              <a:spLocks noChangeShapeType="1"/>
            </p:cNvSpPr>
            <p:nvPr/>
          </p:nvSpPr>
          <p:spPr bwMode="auto">
            <a:xfrm flipH="1">
              <a:off x="3034"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19" name="Line 32">
              <a:extLst>
                <a:ext uri="{FF2B5EF4-FFF2-40B4-BE49-F238E27FC236}">
                  <a16:creationId xmlns:a16="http://schemas.microsoft.com/office/drawing/2014/main" id="{07BB4654-6E19-4808-A46C-42AC79B469D2}"/>
                </a:ext>
              </a:extLst>
            </p:cNvPr>
            <p:cNvSpPr>
              <a:spLocks noChangeShapeType="1"/>
            </p:cNvSpPr>
            <p:nvPr/>
          </p:nvSpPr>
          <p:spPr bwMode="auto">
            <a:xfrm flipH="1">
              <a:off x="3199"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0" name="Line 31">
              <a:extLst>
                <a:ext uri="{FF2B5EF4-FFF2-40B4-BE49-F238E27FC236}">
                  <a16:creationId xmlns:a16="http://schemas.microsoft.com/office/drawing/2014/main" id="{EE96D44B-3914-4997-A1E3-1DF8DB761107}"/>
                </a:ext>
              </a:extLst>
            </p:cNvPr>
            <p:cNvSpPr>
              <a:spLocks noChangeShapeType="1"/>
            </p:cNvSpPr>
            <p:nvPr/>
          </p:nvSpPr>
          <p:spPr bwMode="auto">
            <a:xfrm flipH="1">
              <a:off x="3364"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1" name="Line 30">
              <a:extLst>
                <a:ext uri="{FF2B5EF4-FFF2-40B4-BE49-F238E27FC236}">
                  <a16:creationId xmlns:a16="http://schemas.microsoft.com/office/drawing/2014/main" id="{880A909B-5073-485A-B981-128798BAC892}"/>
                </a:ext>
              </a:extLst>
            </p:cNvPr>
            <p:cNvSpPr>
              <a:spLocks noChangeShapeType="1"/>
            </p:cNvSpPr>
            <p:nvPr/>
          </p:nvSpPr>
          <p:spPr bwMode="auto">
            <a:xfrm flipH="1">
              <a:off x="3529"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2" name="Line 29">
              <a:extLst>
                <a:ext uri="{FF2B5EF4-FFF2-40B4-BE49-F238E27FC236}">
                  <a16:creationId xmlns:a16="http://schemas.microsoft.com/office/drawing/2014/main" id="{6712EDD3-8F97-45CA-AF30-325754F279B5}"/>
                </a:ext>
              </a:extLst>
            </p:cNvPr>
            <p:cNvSpPr>
              <a:spLocks noChangeShapeType="1"/>
            </p:cNvSpPr>
            <p:nvPr/>
          </p:nvSpPr>
          <p:spPr bwMode="auto">
            <a:xfrm flipH="1">
              <a:off x="3697"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3" name="Line 28">
              <a:extLst>
                <a:ext uri="{FF2B5EF4-FFF2-40B4-BE49-F238E27FC236}">
                  <a16:creationId xmlns:a16="http://schemas.microsoft.com/office/drawing/2014/main" id="{7112A6CD-ED20-4722-8EF5-DF0AE545B191}"/>
                </a:ext>
              </a:extLst>
            </p:cNvPr>
            <p:cNvSpPr>
              <a:spLocks noChangeShapeType="1"/>
            </p:cNvSpPr>
            <p:nvPr/>
          </p:nvSpPr>
          <p:spPr bwMode="auto">
            <a:xfrm flipH="1">
              <a:off x="3862"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4" name="Line 27">
              <a:extLst>
                <a:ext uri="{FF2B5EF4-FFF2-40B4-BE49-F238E27FC236}">
                  <a16:creationId xmlns:a16="http://schemas.microsoft.com/office/drawing/2014/main" id="{CE63B045-8A3E-4316-B4AD-2E5E91011470}"/>
                </a:ext>
              </a:extLst>
            </p:cNvPr>
            <p:cNvSpPr>
              <a:spLocks noChangeShapeType="1"/>
            </p:cNvSpPr>
            <p:nvPr/>
          </p:nvSpPr>
          <p:spPr bwMode="auto">
            <a:xfrm flipH="1">
              <a:off x="4027"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5" name="Line 26">
              <a:extLst>
                <a:ext uri="{FF2B5EF4-FFF2-40B4-BE49-F238E27FC236}">
                  <a16:creationId xmlns:a16="http://schemas.microsoft.com/office/drawing/2014/main" id="{C44CB84F-B585-4416-BDE6-6AEC351C880B}"/>
                </a:ext>
              </a:extLst>
            </p:cNvPr>
            <p:cNvSpPr>
              <a:spLocks noChangeShapeType="1"/>
            </p:cNvSpPr>
            <p:nvPr/>
          </p:nvSpPr>
          <p:spPr bwMode="auto">
            <a:xfrm flipH="1">
              <a:off x="4192"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6" name="Line 25">
              <a:extLst>
                <a:ext uri="{FF2B5EF4-FFF2-40B4-BE49-F238E27FC236}">
                  <a16:creationId xmlns:a16="http://schemas.microsoft.com/office/drawing/2014/main" id="{42390262-C6F7-4E7C-B85D-26F42DAC8675}"/>
                </a:ext>
              </a:extLst>
            </p:cNvPr>
            <p:cNvSpPr>
              <a:spLocks noChangeShapeType="1"/>
            </p:cNvSpPr>
            <p:nvPr/>
          </p:nvSpPr>
          <p:spPr bwMode="auto">
            <a:xfrm flipH="1">
              <a:off x="4358" y="1339"/>
              <a:ext cx="112"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7" name="Line 24">
              <a:extLst>
                <a:ext uri="{FF2B5EF4-FFF2-40B4-BE49-F238E27FC236}">
                  <a16:creationId xmlns:a16="http://schemas.microsoft.com/office/drawing/2014/main" id="{1CAF3F68-9F1A-4397-8965-372BC526B69B}"/>
                </a:ext>
              </a:extLst>
            </p:cNvPr>
            <p:cNvSpPr>
              <a:spLocks noChangeShapeType="1"/>
            </p:cNvSpPr>
            <p:nvPr/>
          </p:nvSpPr>
          <p:spPr bwMode="auto">
            <a:xfrm flipH="1">
              <a:off x="4525" y="1339"/>
              <a:ext cx="111"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8" name="Line 23">
              <a:extLst>
                <a:ext uri="{FF2B5EF4-FFF2-40B4-BE49-F238E27FC236}">
                  <a16:creationId xmlns:a16="http://schemas.microsoft.com/office/drawing/2014/main" id="{236BA09F-0232-43C9-817A-9C44CE5FA0CD}"/>
                </a:ext>
              </a:extLst>
            </p:cNvPr>
            <p:cNvSpPr>
              <a:spLocks noChangeShapeType="1"/>
            </p:cNvSpPr>
            <p:nvPr/>
          </p:nvSpPr>
          <p:spPr bwMode="auto">
            <a:xfrm flipH="1">
              <a:off x="4691"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29" name="Line 22">
              <a:extLst>
                <a:ext uri="{FF2B5EF4-FFF2-40B4-BE49-F238E27FC236}">
                  <a16:creationId xmlns:a16="http://schemas.microsoft.com/office/drawing/2014/main" id="{EED31122-007A-4071-B3D7-5BF8A88F8AFD}"/>
                </a:ext>
              </a:extLst>
            </p:cNvPr>
            <p:cNvSpPr>
              <a:spLocks noChangeShapeType="1"/>
            </p:cNvSpPr>
            <p:nvPr/>
          </p:nvSpPr>
          <p:spPr bwMode="auto">
            <a:xfrm flipH="1">
              <a:off x="4856"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0" name="Line 21">
              <a:extLst>
                <a:ext uri="{FF2B5EF4-FFF2-40B4-BE49-F238E27FC236}">
                  <a16:creationId xmlns:a16="http://schemas.microsoft.com/office/drawing/2014/main" id="{21A3351E-C599-4097-ACA2-D756BC5FEBBC}"/>
                </a:ext>
              </a:extLst>
            </p:cNvPr>
            <p:cNvSpPr>
              <a:spLocks noChangeShapeType="1"/>
            </p:cNvSpPr>
            <p:nvPr/>
          </p:nvSpPr>
          <p:spPr bwMode="auto">
            <a:xfrm flipH="1">
              <a:off x="5021"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1" name="Line 20">
              <a:extLst>
                <a:ext uri="{FF2B5EF4-FFF2-40B4-BE49-F238E27FC236}">
                  <a16:creationId xmlns:a16="http://schemas.microsoft.com/office/drawing/2014/main" id="{221F13CF-044A-4556-92CD-4C3BBD55A7AC}"/>
                </a:ext>
              </a:extLst>
            </p:cNvPr>
            <p:cNvSpPr>
              <a:spLocks noChangeShapeType="1"/>
            </p:cNvSpPr>
            <p:nvPr/>
          </p:nvSpPr>
          <p:spPr bwMode="auto">
            <a:xfrm flipH="1">
              <a:off x="5186"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2" name="Line 19">
              <a:extLst>
                <a:ext uri="{FF2B5EF4-FFF2-40B4-BE49-F238E27FC236}">
                  <a16:creationId xmlns:a16="http://schemas.microsoft.com/office/drawing/2014/main" id="{F423BAE9-B767-4886-BB3C-1301F595B6E0}"/>
                </a:ext>
              </a:extLst>
            </p:cNvPr>
            <p:cNvSpPr>
              <a:spLocks noChangeShapeType="1"/>
            </p:cNvSpPr>
            <p:nvPr/>
          </p:nvSpPr>
          <p:spPr bwMode="auto">
            <a:xfrm flipH="1">
              <a:off x="5351"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3" name="Line 18">
              <a:extLst>
                <a:ext uri="{FF2B5EF4-FFF2-40B4-BE49-F238E27FC236}">
                  <a16:creationId xmlns:a16="http://schemas.microsoft.com/office/drawing/2014/main" id="{58C69334-9351-41E0-B622-14BB293C0F6F}"/>
                </a:ext>
              </a:extLst>
            </p:cNvPr>
            <p:cNvSpPr>
              <a:spLocks noChangeShapeType="1"/>
            </p:cNvSpPr>
            <p:nvPr/>
          </p:nvSpPr>
          <p:spPr bwMode="auto">
            <a:xfrm flipH="1">
              <a:off x="5519"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4" name="Line 17">
              <a:extLst>
                <a:ext uri="{FF2B5EF4-FFF2-40B4-BE49-F238E27FC236}">
                  <a16:creationId xmlns:a16="http://schemas.microsoft.com/office/drawing/2014/main" id="{25FE8ACD-D769-40A7-9B36-C0D889171489}"/>
                </a:ext>
              </a:extLst>
            </p:cNvPr>
            <p:cNvSpPr>
              <a:spLocks noChangeShapeType="1"/>
            </p:cNvSpPr>
            <p:nvPr/>
          </p:nvSpPr>
          <p:spPr bwMode="auto">
            <a:xfrm flipH="1">
              <a:off x="5684"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5" name="Line 16">
              <a:extLst>
                <a:ext uri="{FF2B5EF4-FFF2-40B4-BE49-F238E27FC236}">
                  <a16:creationId xmlns:a16="http://schemas.microsoft.com/office/drawing/2014/main" id="{A6D6EDB2-5DC2-4C20-A0E8-FA45A05C46BF}"/>
                </a:ext>
              </a:extLst>
            </p:cNvPr>
            <p:cNvSpPr>
              <a:spLocks noChangeShapeType="1"/>
            </p:cNvSpPr>
            <p:nvPr/>
          </p:nvSpPr>
          <p:spPr bwMode="auto">
            <a:xfrm flipH="1">
              <a:off x="5850"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6" name="Line 15">
              <a:extLst>
                <a:ext uri="{FF2B5EF4-FFF2-40B4-BE49-F238E27FC236}">
                  <a16:creationId xmlns:a16="http://schemas.microsoft.com/office/drawing/2014/main" id="{95239C11-6CBA-41AA-83B1-6090193D6667}"/>
                </a:ext>
              </a:extLst>
            </p:cNvPr>
            <p:cNvSpPr>
              <a:spLocks noChangeShapeType="1"/>
            </p:cNvSpPr>
            <p:nvPr/>
          </p:nvSpPr>
          <p:spPr bwMode="auto">
            <a:xfrm flipH="1">
              <a:off x="6015"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7" name="Line 14">
              <a:extLst>
                <a:ext uri="{FF2B5EF4-FFF2-40B4-BE49-F238E27FC236}">
                  <a16:creationId xmlns:a16="http://schemas.microsoft.com/office/drawing/2014/main" id="{F4DD2BD0-2567-4E18-84F2-5BE26F932913}"/>
                </a:ext>
              </a:extLst>
            </p:cNvPr>
            <p:cNvSpPr>
              <a:spLocks noChangeShapeType="1"/>
            </p:cNvSpPr>
            <p:nvPr/>
          </p:nvSpPr>
          <p:spPr bwMode="auto">
            <a:xfrm flipH="1">
              <a:off x="6180"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8" name="Line 13">
              <a:extLst>
                <a:ext uri="{FF2B5EF4-FFF2-40B4-BE49-F238E27FC236}">
                  <a16:creationId xmlns:a16="http://schemas.microsoft.com/office/drawing/2014/main" id="{3359675D-6B0E-4A55-BFD7-D92D432863E0}"/>
                </a:ext>
              </a:extLst>
            </p:cNvPr>
            <p:cNvSpPr>
              <a:spLocks noChangeShapeType="1"/>
            </p:cNvSpPr>
            <p:nvPr/>
          </p:nvSpPr>
          <p:spPr bwMode="auto">
            <a:xfrm flipH="1">
              <a:off x="6345"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39" name="Line 12">
              <a:extLst>
                <a:ext uri="{FF2B5EF4-FFF2-40B4-BE49-F238E27FC236}">
                  <a16:creationId xmlns:a16="http://schemas.microsoft.com/office/drawing/2014/main" id="{05504062-D4E2-4D39-8AD9-8BB95F3DD569}"/>
                </a:ext>
              </a:extLst>
            </p:cNvPr>
            <p:cNvSpPr>
              <a:spLocks noChangeShapeType="1"/>
            </p:cNvSpPr>
            <p:nvPr/>
          </p:nvSpPr>
          <p:spPr bwMode="auto">
            <a:xfrm flipH="1">
              <a:off x="6513"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0" name="Line 11">
              <a:extLst>
                <a:ext uri="{FF2B5EF4-FFF2-40B4-BE49-F238E27FC236}">
                  <a16:creationId xmlns:a16="http://schemas.microsoft.com/office/drawing/2014/main" id="{3C4E0C53-80CB-49E5-9E24-60BBD3170CE8}"/>
                </a:ext>
              </a:extLst>
            </p:cNvPr>
            <p:cNvSpPr>
              <a:spLocks noChangeShapeType="1"/>
            </p:cNvSpPr>
            <p:nvPr/>
          </p:nvSpPr>
          <p:spPr bwMode="auto">
            <a:xfrm flipH="1">
              <a:off x="6678"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1" name="Line 10">
              <a:extLst>
                <a:ext uri="{FF2B5EF4-FFF2-40B4-BE49-F238E27FC236}">
                  <a16:creationId xmlns:a16="http://schemas.microsoft.com/office/drawing/2014/main" id="{1F8F2D47-F571-4585-8E12-95FB89D02958}"/>
                </a:ext>
              </a:extLst>
            </p:cNvPr>
            <p:cNvSpPr>
              <a:spLocks noChangeShapeType="1"/>
            </p:cNvSpPr>
            <p:nvPr/>
          </p:nvSpPr>
          <p:spPr bwMode="auto">
            <a:xfrm flipH="1">
              <a:off x="6843"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2" name="Line 9">
              <a:extLst>
                <a:ext uri="{FF2B5EF4-FFF2-40B4-BE49-F238E27FC236}">
                  <a16:creationId xmlns:a16="http://schemas.microsoft.com/office/drawing/2014/main" id="{172AF8D0-7B07-4EB4-B8AA-2C488AC31CBF}"/>
                </a:ext>
              </a:extLst>
            </p:cNvPr>
            <p:cNvSpPr>
              <a:spLocks noChangeShapeType="1"/>
            </p:cNvSpPr>
            <p:nvPr/>
          </p:nvSpPr>
          <p:spPr bwMode="auto">
            <a:xfrm flipH="1">
              <a:off x="7008"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3" name="Line 8">
              <a:extLst>
                <a:ext uri="{FF2B5EF4-FFF2-40B4-BE49-F238E27FC236}">
                  <a16:creationId xmlns:a16="http://schemas.microsoft.com/office/drawing/2014/main" id="{07F1B310-B52B-4308-8294-3B1D8CE18035}"/>
                </a:ext>
              </a:extLst>
            </p:cNvPr>
            <p:cNvSpPr>
              <a:spLocks noChangeShapeType="1"/>
            </p:cNvSpPr>
            <p:nvPr/>
          </p:nvSpPr>
          <p:spPr bwMode="auto">
            <a:xfrm flipH="1">
              <a:off x="7174" y="1339"/>
              <a:ext cx="112"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4" name="Line 7">
              <a:extLst>
                <a:ext uri="{FF2B5EF4-FFF2-40B4-BE49-F238E27FC236}">
                  <a16:creationId xmlns:a16="http://schemas.microsoft.com/office/drawing/2014/main" id="{F45B7B4D-A124-4A90-89AF-325202DDE274}"/>
                </a:ext>
              </a:extLst>
            </p:cNvPr>
            <p:cNvSpPr>
              <a:spLocks noChangeShapeType="1"/>
            </p:cNvSpPr>
            <p:nvPr/>
          </p:nvSpPr>
          <p:spPr bwMode="auto">
            <a:xfrm flipH="1">
              <a:off x="7342"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5" name="Line 6">
              <a:extLst>
                <a:ext uri="{FF2B5EF4-FFF2-40B4-BE49-F238E27FC236}">
                  <a16:creationId xmlns:a16="http://schemas.microsoft.com/office/drawing/2014/main" id="{7B5B5C41-0D47-445D-8317-EAF8373FC002}"/>
                </a:ext>
              </a:extLst>
            </p:cNvPr>
            <p:cNvSpPr>
              <a:spLocks noChangeShapeType="1"/>
            </p:cNvSpPr>
            <p:nvPr/>
          </p:nvSpPr>
          <p:spPr bwMode="auto">
            <a:xfrm flipH="1">
              <a:off x="7507"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6" name="Line 5">
              <a:extLst>
                <a:ext uri="{FF2B5EF4-FFF2-40B4-BE49-F238E27FC236}">
                  <a16:creationId xmlns:a16="http://schemas.microsoft.com/office/drawing/2014/main" id="{0FA46320-1D1D-46BF-ACB5-5A04F8946EA9}"/>
                </a:ext>
              </a:extLst>
            </p:cNvPr>
            <p:cNvSpPr>
              <a:spLocks noChangeShapeType="1"/>
            </p:cNvSpPr>
            <p:nvPr/>
          </p:nvSpPr>
          <p:spPr bwMode="auto">
            <a:xfrm flipH="1">
              <a:off x="7672"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8" name="Line 4">
              <a:extLst>
                <a:ext uri="{FF2B5EF4-FFF2-40B4-BE49-F238E27FC236}">
                  <a16:creationId xmlns:a16="http://schemas.microsoft.com/office/drawing/2014/main" id="{322C2A06-C884-45BD-A9BE-01124FD5C61C}"/>
                </a:ext>
              </a:extLst>
            </p:cNvPr>
            <p:cNvSpPr>
              <a:spLocks noChangeShapeType="1"/>
            </p:cNvSpPr>
            <p:nvPr/>
          </p:nvSpPr>
          <p:spPr bwMode="auto">
            <a:xfrm flipH="1">
              <a:off x="7837" y="1339"/>
              <a:ext cx="110"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49" name="Line 3">
              <a:extLst>
                <a:ext uri="{FF2B5EF4-FFF2-40B4-BE49-F238E27FC236}">
                  <a16:creationId xmlns:a16="http://schemas.microsoft.com/office/drawing/2014/main" id="{BB303463-E763-4373-BBBB-7C3027BD8432}"/>
                </a:ext>
              </a:extLst>
            </p:cNvPr>
            <p:cNvSpPr>
              <a:spLocks noChangeShapeType="1"/>
            </p:cNvSpPr>
            <p:nvPr/>
          </p:nvSpPr>
          <p:spPr bwMode="auto">
            <a:xfrm flipH="1">
              <a:off x="8002"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2150" name="Line 2">
              <a:extLst>
                <a:ext uri="{FF2B5EF4-FFF2-40B4-BE49-F238E27FC236}">
                  <a16:creationId xmlns:a16="http://schemas.microsoft.com/office/drawing/2014/main" id="{46CAA629-133B-463C-A5F9-2C3E2A036CC0}"/>
                </a:ext>
              </a:extLst>
            </p:cNvPr>
            <p:cNvSpPr>
              <a:spLocks noChangeShapeType="1"/>
            </p:cNvSpPr>
            <p:nvPr/>
          </p:nvSpPr>
          <p:spPr bwMode="auto">
            <a:xfrm flipH="1">
              <a:off x="8167" y="1339"/>
              <a:ext cx="113" cy="193"/>
            </a:xfrm>
            <a:prstGeom prst="line">
              <a:avLst/>
            </a:prstGeom>
            <a:noFill/>
            <a:ln w="508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ctr"/>
              <a:endParaRPr lang="en-US"/>
            </a:p>
          </p:txBody>
        </p:sp>
      </p:grpSp>
      <p:sp>
        <p:nvSpPr>
          <p:cNvPr id="2151" name="Rectangle 122">
            <a:extLst>
              <a:ext uri="{FF2B5EF4-FFF2-40B4-BE49-F238E27FC236}">
                <a16:creationId xmlns:a16="http://schemas.microsoft.com/office/drawing/2014/main" id="{D41F5607-8328-4808-8088-A31699917A86}"/>
              </a:ext>
            </a:extLst>
          </p:cNvPr>
          <p:cNvSpPr>
            <a:spLocks noChangeArrowheads="1"/>
          </p:cNvSpPr>
          <p:nvPr/>
        </p:nvSpPr>
        <p:spPr bwMode="auto">
          <a:xfrm>
            <a:off x="2237034" y="3205621"/>
            <a:ext cx="496353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4500563" algn="r"/>
              </a:tabLst>
              <a:defRPr>
                <a:solidFill>
                  <a:schemeClr val="tx1"/>
                </a:solidFill>
                <a:latin typeface="Arial" panose="020B0604020202020204" pitchFamily="34" charset="0"/>
              </a:defRPr>
            </a:lvl1pPr>
            <a:lvl2pPr algn="l">
              <a:tabLst>
                <a:tab pos="4500563" algn="r"/>
              </a:tabLst>
              <a:defRPr>
                <a:solidFill>
                  <a:schemeClr val="tx1"/>
                </a:solidFill>
                <a:latin typeface="Arial" panose="020B0604020202020204" pitchFamily="34" charset="0"/>
              </a:defRPr>
            </a:lvl2pPr>
            <a:lvl3pPr algn="l">
              <a:tabLst>
                <a:tab pos="4500563" algn="r"/>
              </a:tabLst>
              <a:defRPr>
                <a:solidFill>
                  <a:schemeClr val="tx1"/>
                </a:solidFill>
                <a:latin typeface="Arial" panose="020B0604020202020204" pitchFamily="34" charset="0"/>
              </a:defRPr>
            </a:lvl3pPr>
            <a:lvl4pPr algn="l">
              <a:tabLst>
                <a:tab pos="4500563" algn="r"/>
              </a:tabLst>
              <a:defRPr>
                <a:solidFill>
                  <a:schemeClr val="tx1"/>
                </a:solidFill>
                <a:latin typeface="Arial" panose="020B0604020202020204" pitchFamily="34" charset="0"/>
              </a:defRPr>
            </a:lvl4pPr>
            <a:lvl5pPr algn="l">
              <a:tabLst>
                <a:tab pos="4500563" algn="r"/>
              </a:tabLst>
              <a:defRPr>
                <a:solidFill>
                  <a:schemeClr val="tx1"/>
                </a:solidFill>
                <a:latin typeface="Arial" panose="020B0604020202020204" pitchFamily="34" charset="0"/>
              </a:defRPr>
            </a:lvl5pPr>
            <a:lvl6pPr eaLnBrk="0" fontAlgn="base" hangingPunct="0">
              <a:spcBef>
                <a:spcPct val="0"/>
              </a:spcBef>
              <a:spcAft>
                <a:spcPct val="0"/>
              </a:spcAft>
              <a:tabLst>
                <a:tab pos="4500563" algn="r"/>
              </a:tabLst>
              <a:defRPr>
                <a:solidFill>
                  <a:schemeClr val="tx1"/>
                </a:solidFill>
                <a:latin typeface="Arial" panose="020B0604020202020204" pitchFamily="34" charset="0"/>
              </a:defRPr>
            </a:lvl6pPr>
            <a:lvl7pPr eaLnBrk="0" fontAlgn="base" hangingPunct="0">
              <a:spcBef>
                <a:spcPct val="0"/>
              </a:spcBef>
              <a:spcAft>
                <a:spcPct val="0"/>
              </a:spcAft>
              <a:tabLst>
                <a:tab pos="4500563" algn="r"/>
              </a:tabLst>
              <a:defRPr>
                <a:solidFill>
                  <a:schemeClr val="tx1"/>
                </a:solidFill>
                <a:latin typeface="Arial" panose="020B0604020202020204" pitchFamily="34" charset="0"/>
              </a:defRPr>
            </a:lvl7pPr>
            <a:lvl8pPr eaLnBrk="0" fontAlgn="base" hangingPunct="0">
              <a:spcBef>
                <a:spcPct val="0"/>
              </a:spcBef>
              <a:spcAft>
                <a:spcPct val="0"/>
              </a:spcAft>
              <a:tabLst>
                <a:tab pos="4500563" algn="r"/>
              </a:tabLst>
              <a:defRPr>
                <a:solidFill>
                  <a:schemeClr val="tx1"/>
                </a:solidFill>
                <a:latin typeface="Arial" panose="020B0604020202020204" pitchFamily="34" charset="0"/>
              </a:defRPr>
            </a:lvl8pPr>
            <a:lvl9pPr eaLnBrk="0" fontAlgn="base" hangingPunct="0">
              <a:spcBef>
                <a:spcPct val="0"/>
              </a:spcBef>
              <a:spcAft>
                <a:spcPct val="0"/>
              </a:spcAft>
              <a:tabLst>
                <a:tab pos="4500563" algn="r"/>
              </a:tabLst>
              <a:defRPr>
                <a:solidFill>
                  <a:schemeClr val="tx1"/>
                </a:solidFill>
                <a:latin typeface="Arial" panose="020B0604020202020204" pitchFamily="34" charset="0"/>
              </a:defRPr>
            </a:lvl9pPr>
          </a:lstStyle>
          <a:p>
            <a:pPr marL="0" marR="0" lvl="0" indent="360363" algn="ctr" defTabSz="914400" rtl="0" eaLnBrk="0" fontAlgn="base" latinLnBrk="0" hangingPunct="0">
              <a:lnSpc>
                <a:spcPct val="100000"/>
              </a:lnSpc>
              <a:spcBef>
                <a:spcPct val="0"/>
              </a:spcBef>
              <a:spcAft>
                <a:spcPct val="0"/>
              </a:spcAft>
              <a:buClrTx/>
              <a:buSzTx/>
              <a:buFontTx/>
              <a:buNone/>
              <a:tabLst>
                <a:tab pos="4500563" algn="r"/>
              </a:tabLst>
            </a:pPr>
            <a:r>
              <a:rPr kumimoji="0" lang="en-US" altLang="en-US" sz="1600" b="0" i="0" u="none" strike="noStrike" cap="none" normalizeH="0" baseline="0" dirty="0">
                <a:ln>
                  <a:noFill/>
                </a:ln>
                <a:solidFill>
                  <a:schemeClr val="accent2"/>
                </a:solidFill>
                <a:effectLst/>
                <a:latin typeface="+mn-lt"/>
                <a:ea typeface="Times New Roman" panose="02020603050405020304" pitchFamily="18" charset="0"/>
              </a:rPr>
              <a:t>Fig. 1. </a:t>
            </a:r>
            <a:r>
              <a:rPr kumimoji="0" lang="en-US" altLang="en-US" sz="1600" b="0" i="1" u="none" strike="noStrike" cap="none" normalizeH="0" baseline="0" dirty="0">
                <a:ln>
                  <a:noFill/>
                </a:ln>
                <a:solidFill>
                  <a:schemeClr val="accent2"/>
                </a:solidFill>
                <a:effectLst/>
                <a:latin typeface="+mn-lt"/>
                <a:ea typeface="Times New Roman" panose="02020603050405020304" pitchFamily="18" charset="0"/>
              </a:rPr>
              <a:t>n</a:t>
            </a:r>
            <a:r>
              <a:rPr kumimoji="0" lang="en-US" altLang="en-US" sz="1600" b="0" i="0" u="none" strike="noStrike" cap="none" normalizeH="0" baseline="0" dirty="0">
                <a:ln>
                  <a:noFill/>
                </a:ln>
                <a:solidFill>
                  <a:schemeClr val="accent2"/>
                </a:solidFill>
                <a:effectLst/>
                <a:latin typeface="+mn-lt"/>
                <a:ea typeface="Times New Roman" panose="02020603050405020304" pitchFamily="18" charset="0"/>
              </a:rPr>
              <a:t>-mass oscillator (model for </a:t>
            </a:r>
            <a:r>
              <a:rPr kumimoji="0" lang="en-US" altLang="en-US" sz="1600" b="0" i="0" u="none" strike="noStrike" cap="none" normalizeH="0" baseline="0" dirty="0" smtClean="0">
                <a:ln>
                  <a:noFill/>
                </a:ln>
                <a:solidFill>
                  <a:schemeClr val="accent2"/>
                </a:solidFill>
                <a:effectLst/>
                <a:latin typeface="+mn-lt"/>
                <a:ea typeface="Times New Roman" panose="02020603050405020304" pitchFamily="18" charset="0"/>
              </a:rPr>
              <a:t>railway </a:t>
            </a:r>
            <a:r>
              <a:rPr kumimoji="0" lang="en-US" altLang="en-US" sz="1600" b="0" i="0" u="none" strike="noStrike" cap="none" normalizeH="0" baseline="0" dirty="0">
                <a:ln>
                  <a:noFill/>
                </a:ln>
                <a:solidFill>
                  <a:schemeClr val="accent2"/>
                </a:solidFill>
                <a:effectLst/>
                <a:latin typeface="+mn-lt"/>
                <a:ea typeface="Times New Roman" panose="02020603050405020304" pitchFamily="18" charset="0"/>
              </a:rPr>
              <a:t>carriage)</a:t>
            </a:r>
            <a:endParaRPr kumimoji="0" lang="en-US" altLang="en-US" sz="1800" b="0" i="0" u="none" strike="noStrike" cap="none" normalizeH="0" baseline="0" dirty="0">
              <a:ln>
                <a:noFill/>
              </a:ln>
              <a:solidFill>
                <a:schemeClr val="accent2"/>
              </a:solidFill>
              <a:effectLst/>
              <a:latin typeface="+mn-lt"/>
            </a:endParaRPr>
          </a:p>
        </p:txBody>
      </p:sp>
      <mc:AlternateContent xmlns:mc="http://schemas.openxmlformats.org/markup-compatibility/2006" xmlns:a14="http://schemas.microsoft.com/office/drawing/2010/main">
        <mc:Choice Requires="a14">
          <p:sp>
            <p:nvSpPr>
              <p:cNvPr id="136" name="Rectangle 70">
                <a:extLst>
                  <a:ext uri="{FF2B5EF4-FFF2-40B4-BE49-F238E27FC236}">
                    <a16:creationId xmlns:a16="http://schemas.microsoft.com/office/drawing/2014/main" id="{A807A336-330C-46B1-8ED5-B64D3D63ABB7}"/>
                  </a:ext>
                </a:extLst>
              </p:cNvPr>
              <p:cNvSpPr>
                <a:spLocks noChangeArrowheads="1"/>
              </p:cNvSpPr>
              <p:nvPr/>
            </p:nvSpPr>
            <p:spPr bwMode="auto">
              <a:xfrm>
                <a:off x="112487" y="3440418"/>
                <a:ext cx="8682263" cy="2437375"/>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a:t>Let in the time instant </a:t>
                </a:r>
                <a14:m>
                  <m:oMath xmlns:m="http://schemas.openxmlformats.org/officeDocument/2006/math">
                    <m:r>
                      <a:rPr lang="en-US" sz="1600" i="1">
                        <a:latin typeface="Cambria Math" panose="02040503050406030204" pitchFamily="18" charset="0"/>
                      </a:rPr>
                      <m:t>𝑡</m:t>
                    </m:r>
                    <m:r>
                      <a:rPr lang="en-US" sz="1600" i="1">
                        <a:latin typeface="Cambria Math" panose="02040503050406030204" pitchFamily="18" charset="0"/>
                      </a:rPr>
                      <m:t>=0</m:t>
                    </m:r>
                  </m:oMath>
                </a14:m>
                <a:r>
                  <a:rPr lang="en-US" sz="1600" dirty="0"/>
                  <a:t> the force </a:t>
                </a:r>
                <a14:m>
                  <m:oMath xmlns:m="http://schemas.openxmlformats.org/officeDocument/2006/math">
                    <m:r>
                      <a:rPr lang="en-US" sz="1600" i="1">
                        <a:latin typeface="Cambria Math" panose="02040503050406030204" pitchFamily="18" charset="0"/>
                      </a:rPr>
                      <m:t>𝑓</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)=−1</m:t>
                    </m:r>
                  </m:oMath>
                </a14:m>
                <a:r>
                  <a:rPr lang="en-US" sz="1600" dirty="0"/>
                  <a:t> be applied to zero number mass. Then, dynamics of the described </a:t>
                </a:r>
                <a:r>
                  <a:rPr lang="en-US" sz="1600" dirty="0" smtClean="0"/>
                  <a:t>lattice </a:t>
                </a:r>
                <a:r>
                  <a:rPr lang="en-US" sz="1600" dirty="0"/>
                  <a:t>is governed by the following system of </a:t>
                </a:r>
                <a:r>
                  <a:rPr lang="en-US" sz="1600" dirty="0" smtClean="0"/>
                  <a:t>ODEs</a:t>
                </a:r>
                <a:endParaRPr lang="en-US" sz="1600" dirty="0"/>
              </a:p>
              <a:p>
                <a:pPr algn="l"/>
                <a:endParaRPr lang="en-US" sz="1600" dirty="0">
                  <a:solidFill>
                    <a:schemeClr val="tx1"/>
                  </a:solidFill>
                </a:endParaRPr>
              </a:p>
              <a:p>
                <a:pPr algn="l"/>
                <a:endParaRPr lang="en-US" sz="1600" dirty="0">
                  <a:solidFill>
                    <a:schemeClr val="tx1"/>
                  </a:solidFill>
                </a:endParaRPr>
              </a:p>
              <a:p>
                <a:pPr marL="285750" indent="-285750" algn="l">
                  <a:buFont typeface="Arial" panose="020B0604020202020204" pitchFamily="34" charset="0"/>
                  <a:buChar char="•"/>
                </a:pPr>
                <a:endParaRPr lang="en-US" sz="1600" dirty="0">
                  <a:solidFill>
                    <a:schemeClr val="tx1"/>
                  </a:solidFill>
                </a:endParaRPr>
              </a:p>
              <a:p>
                <a:pPr marL="285750" indent="-285750" algn="l">
                  <a:buFont typeface="Arial" panose="020B0604020202020204" pitchFamily="34" charset="0"/>
                  <a:buChar char="•"/>
                </a:pPr>
                <a:r>
                  <a:rPr lang="en-US" sz="1600" dirty="0"/>
                  <a:t>where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𝑗</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denotes the displacement of the </a:t>
                </a:r>
                <a14:m>
                  <m:oMath xmlns:m="http://schemas.openxmlformats.org/officeDocument/2006/math">
                    <m:r>
                      <a:rPr lang="en-US" sz="1600" i="1">
                        <a:latin typeface="Cambria Math" panose="02040503050406030204" pitchFamily="18" charset="0"/>
                      </a:rPr>
                      <m:t>𝑗</m:t>
                    </m:r>
                    <m:r>
                      <a:rPr lang="en-US" sz="1600" i="1">
                        <a:latin typeface="Cambria Math" panose="02040503050406030204" pitchFamily="18" charset="0"/>
                      </a:rPr>
                      <m:t>−</m:t>
                    </m:r>
                    <m:r>
                      <a:rPr lang="en-US" sz="1600" i="1">
                        <a:latin typeface="Cambria Math" panose="02040503050406030204" pitchFamily="18" charset="0"/>
                      </a:rPr>
                      <m:t>𝑡h</m:t>
                    </m:r>
                  </m:oMath>
                </a14:m>
                <a:r>
                  <a:rPr lang="en-US" sz="1600" dirty="0"/>
                  <a:t> point; </a:t>
                </a:r>
              </a:p>
              <a:p>
                <a:pPr marL="285750" indent="-285750" algn="l">
                  <a:buFont typeface="Arial" panose="020B0604020202020204" pitchFamily="34" charset="0"/>
                  <a:buChar char="•"/>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𝑗</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a:t> is the force of interaction between </a:t>
                </a:r>
                <a14:m>
                  <m:oMath xmlns:m="http://schemas.openxmlformats.org/officeDocument/2006/math">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m:t>
                    </m:r>
                    <m:r>
                      <a:rPr lang="en-US" sz="1600" i="1">
                        <a:latin typeface="Cambria Math" panose="02040503050406030204" pitchFamily="18" charset="0"/>
                      </a:rPr>
                      <m:t>𝑡h</m:t>
                    </m:r>
                  </m:oMath>
                </a14:m>
                <a:r>
                  <a:rPr lang="en-US" sz="1600" dirty="0"/>
                  <a:t> and </a:t>
                </a:r>
                <a14:m>
                  <m:oMath xmlns:m="http://schemas.openxmlformats.org/officeDocument/2006/math">
                    <m:r>
                      <a:rPr lang="en-US" sz="1600" i="1">
                        <a:latin typeface="Cambria Math" panose="02040503050406030204" pitchFamily="18" charset="0"/>
                      </a:rPr>
                      <m:t>𝑗</m:t>
                    </m:r>
                    <m:r>
                      <a:rPr lang="en-US" sz="1600" i="1">
                        <a:latin typeface="Cambria Math" panose="02040503050406030204" pitchFamily="18" charset="0"/>
                      </a:rPr>
                      <m:t>−</m:t>
                    </m:r>
                    <m:r>
                      <a:rPr lang="en-US" sz="1600" i="1">
                        <a:latin typeface="Cambria Math" panose="02040503050406030204" pitchFamily="18" charset="0"/>
                      </a:rPr>
                      <m:t>𝑡h</m:t>
                    </m:r>
                  </m:oMath>
                </a14:m>
                <a:r>
                  <a:rPr lang="en-US" sz="1600" dirty="0"/>
                  <a:t> points. </a:t>
                </a:r>
              </a:p>
              <a:p>
                <a:pPr marL="285750" indent="-285750" algn="l">
                  <a:buFont typeface="Arial" panose="020B0604020202020204" pitchFamily="34" charset="0"/>
                  <a:buChar char="•"/>
                </a:pPr>
                <a:endParaRPr lang="en-US" altLang="en-US" sz="1600" dirty="0">
                  <a:solidFill>
                    <a:schemeClr val="tx1"/>
                  </a:solidFill>
                </a:endParaRPr>
              </a:p>
            </p:txBody>
          </p:sp>
        </mc:Choice>
        <mc:Fallback xmlns="">
          <p:sp>
            <p:nvSpPr>
              <p:cNvPr id="136" name="Rectangle 70">
                <a:extLst>
                  <a:ext uri="{FF2B5EF4-FFF2-40B4-BE49-F238E27FC236}">
                    <a16:creationId xmlns:a16="http://schemas.microsoft.com/office/drawing/2014/main" id="{A807A336-330C-46B1-8ED5-B64D3D63ABB7}"/>
                  </a:ext>
                </a:extLst>
              </p:cNvPr>
              <p:cNvSpPr>
                <a:spLocks noRot="1" noChangeAspect="1" noMove="1" noResize="1" noEditPoints="1" noAdjustHandles="1" noChangeArrowheads="1" noChangeShapeType="1" noTextEdit="1"/>
              </p:cNvSpPr>
              <p:nvPr/>
            </p:nvSpPr>
            <p:spPr bwMode="auto">
              <a:xfrm>
                <a:off x="112487" y="3440418"/>
                <a:ext cx="8682263" cy="2437375"/>
              </a:xfrm>
              <a:prstGeom prst="rect">
                <a:avLst/>
              </a:prstGeom>
              <a:blipFill>
                <a:blip r:embed="rId7"/>
                <a:stretch>
                  <a:fillRect/>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152" name="Rectangle 2151">
                <a:extLst>
                  <a:ext uri="{FF2B5EF4-FFF2-40B4-BE49-F238E27FC236}">
                    <a16:creationId xmlns:a16="http://schemas.microsoft.com/office/drawing/2014/main" id="{F07E9708-6697-4571-92BA-6ED6D404BF0E}"/>
                  </a:ext>
                </a:extLst>
              </p:cNvPr>
              <p:cNvSpPr/>
              <p:nvPr/>
            </p:nvSpPr>
            <p:spPr>
              <a:xfrm>
                <a:off x="2160329" y="4288648"/>
                <a:ext cx="4572000" cy="604589"/>
              </a:xfrm>
              <a:prstGeom prst="rect">
                <a:avLst/>
              </a:prstGeom>
            </p:spPr>
            <p:txBody>
              <a:bodyPr>
                <a:spAutoFit/>
              </a:bodyPr>
              <a:lstStyle/>
              <a:p>
                <a:pPr marL="0" marR="0" indent="360045" algn="just">
                  <a:spcBef>
                    <a:spcPts val="0"/>
                  </a:spcBef>
                  <a:spcAft>
                    <a:spcPts val="0"/>
                  </a:spcAft>
                  <a:tabLst>
                    <a:tab pos="6031230" algn="r"/>
                  </a:tabLst>
                </a:pPr>
                <a14:m>
                  <m:oMath xmlns:m="http://schemas.openxmlformats.org/officeDocument/2006/math">
                    <m:r>
                      <m:rPr>
                        <m:sty m:val="p"/>
                      </m:rPr>
                      <a:rPr lang="en-US" i="0">
                        <a:latin typeface="Cambria Math" panose="02040503050406030204" pitchFamily="18" charset="0"/>
                        <a:ea typeface="Times New Roman" panose="02020603050405020304" pitchFamily="18" charset="0"/>
                      </a:rPr>
                      <m:t>m</m:t>
                    </m:r>
                    <m:sSub>
                      <m:sSubPr>
                        <m:ctrlPr>
                          <a:rPr lang="en-US" i="1">
                            <a:latin typeface="Cambria Math" panose="02040503050406030204" pitchFamily="18" charset="0"/>
                            <a:ea typeface="Times New Roman" panose="02020603050405020304" pitchFamily="18" charset="0"/>
                          </a:rPr>
                        </m:ctrlPr>
                      </m:sSubPr>
                      <m:e>
                        <m:acc>
                          <m:accPr>
                            <m:chr m:val="̈"/>
                            <m:ctrlPr>
                              <a:rPr lang="en-US" i="1">
                                <a:latin typeface="Cambria Math" panose="02040503050406030204" pitchFamily="18" charset="0"/>
                                <a:ea typeface="Times New Roman" panose="02020603050405020304" pitchFamily="18" charset="0"/>
                              </a:rPr>
                            </m:ctrlPr>
                          </m:accPr>
                          <m:e>
                            <m:r>
                              <a:rPr lang="en-US" i="1">
                                <a:latin typeface="Cambria Math" panose="02040503050406030204" pitchFamily="18" charset="0"/>
                                <a:ea typeface="Times New Roman" panose="02020603050405020304" pitchFamily="18" charset="0"/>
                              </a:rPr>
                              <m:t>𝑦</m:t>
                            </m:r>
                          </m:e>
                        </m:acc>
                      </m:e>
                      <m:sub>
                        <m:r>
                          <a:rPr lang="en-US" i="1">
                            <a:latin typeface="Cambria Math" panose="02040503050406030204" pitchFamily="18" charset="0"/>
                            <a:ea typeface="Times New Roman" panose="02020603050405020304" pitchFamily="18" charset="0"/>
                          </a:rPr>
                          <m:t>𝑗</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𝑡</m:t>
                    </m:r>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𝜎</m:t>
                        </m:r>
                      </m:e>
                      <m:sub>
                        <m:r>
                          <a:rPr lang="en-US" i="1">
                            <a:latin typeface="Cambria Math" panose="02040503050406030204" pitchFamily="18" charset="0"/>
                            <a:ea typeface="Times New Roman" panose="02020603050405020304" pitchFamily="18" charset="0"/>
                          </a:rPr>
                          <m:t>𝑗</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𝑡</m:t>
                    </m:r>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𝜎</m:t>
                        </m:r>
                      </m:e>
                      <m:sub>
                        <m:r>
                          <a:rPr lang="en-US" i="1">
                            <a:latin typeface="Cambria Math" panose="02040503050406030204" pitchFamily="18" charset="0"/>
                            <a:ea typeface="Times New Roman" panose="02020603050405020304" pitchFamily="18" charset="0"/>
                          </a:rPr>
                          <m:t>𝑗</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𝑡</m:t>
                    </m:r>
                    <m:r>
                      <a:rPr lang="en-US" i="1">
                        <a:latin typeface="Cambria Math" panose="02040503050406030204" pitchFamily="18" charset="0"/>
                        <a:ea typeface="Times New Roman" panose="02020603050405020304" pitchFamily="18" charset="0"/>
                      </a:rPr>
                      <m:t>),</m:t>
                    </m:r>
                  </m:oMath>
                </a14:m>
                <a:r>
                  <a:rPr lang="en-US" dirty="0">
                    <a:ea typeface="Times New Roman" panose="02020603050405020304" pitchFamily="18" charset="0"/>
                  </a:rPr>
                  <a:t>	(1)</a:t>
                </a:r>
                <a:endParaRPr lang="en-US" sz="1200" dirty="0">
                  <a:ea typeface="Times New Roman" panose="02020603050405020304" pitchFamily="18" charset="0"/>
                </a:endParaRPr>
              </a:p>
              <a:p>
                <a:pPr marL="0" marR="0" indent="360045" algn="just">
                  <a:spcBef>
                    <a:spcPts val="0"/>
                  </a:spcBef>
                  <a:spcAft>
                    <a:spcPts val="0"/>
                  </a:spcAft>
                  <a:tabLst>
                    <a:tab pos="6031230" algn="r"/>
                  </a:tabLst>
                </a:pP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𝜎</m:t>
                        </m:r>
                      </m:e>
                      <m:sub>
                        <m:r>
                          <a:rPr lang="en-US" i="1">
                            <a:latin typeface="Cambria Math" panose="02040503050406030204" pitchFamily="18" charset="0"/>
                            <a:ea typeface="Times New Roman" panose="02020603050405020304" pitchFamily="18" charset="0"/>
                          </a:rPr>
                          <m:t>0</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𝑡</m:t>
                    </m:r>
                    <m:r>
                      <a:rPr lang="en-US" i="1">
                        <a:latin typeface="Cambria Math" panose="02040503050406030204" pitchFamily="18" charset="0"/>
                        <a:ea typeface="Times New Roman" panose="02020603050405020304" pitchFamily="18" charset="0"/>
                      </a:rPr>
                      <m:t>)=−1,</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𝜎</m:t>
                        </m:r>
                      </m:e>
                      <m:sub>
                        <m:r>
                          <a:rPr lang="en-US" i="1">
                            <a:latin typeface="Cambria Math" panose="02040503050406030204" pitchFamily="18" charset="0"/>
                            <a:ea typeface="Times New Roman" panose="02020603050405020304" pitchFamily="18" charset="0"/>
                          </a:rPr>
                          <m:t>𝑛</m:t>
                        </m:r>
                        <m:r>
                          <a:rPr lang="en-US" i="1">
                            <a:latin typeface="Cambria Math" panose="02040503050406030204" pitchFamily="18" charset="0"/>
                            <a:ea typeface="Times New Roman" panose="02020603050405020304" pitchFamily="18" charset="0"/>
                          </a:rPr>
                          <m:t>+1</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𝑡</m:t>
                    </m:r>
                    <m:r>
                      <a:rPr lang="en-US" i="1">
                        <a:latin typeface="Cambria Math" panose="02040503050406030204" pitchFamily="18" charset="0"/>
                        <a:ea typeface="Times New Roman" panose="02020603050405020304" pitchFamily="18" charset="0"/>
                      </a:rPr>
                      <m:t>)=0,</m:t>
                    </m:r>
                    <m:r>
                      <a:rPr lang="en-US" i="1">
                        <a:latin typeface="Cambria Math" panose="02040503050406030204" pitchFamily="18" charset="0"/>
                        <a:ea typeface="Times New Roman" panose="02020603050405020304" pitchFamily="18" charset="0"/>
                      </a:rPr>
                      <m:t>𝑗</m:t>
                    </m:r>
                    <m:r>
                      <a:rPr lang="en-US" i="1">
                        <a:latin typeface="Cambria Math" panose="02040503050406030204" pitchFamily="18" charset="0"/>
                        <a:ea typeface="Times New Roman" panose="02020603050405020304" pitchFamily="18" charset="0"/>
                      </a:rPr>
                      <m:t>=1,2,...,</m:t>
                    </m:r>
                    <m:r>
                      <a:rPr lang="en-US" i="1">
                        <a:latin typeface="Cambria Math" panose="02040503050406030204" pitchFamily="18" charset="0"/>
                        <a:ea typeface="Times New Roman" panose="02020603050405020304" pitchFamily="18" charset="0"/>
                      </a:rPr>
                      <m:t>𝑛</m:t>
                    </m:r>
                    <m:r>
                      <a:rPr lang="en-US" i="1">
                        <a:latin typeface="Cambria Math" panose="02040503050406030204" pitchFamily="18" charset="0"/>
                        <a:ea typeface="Times New Roman" panose="02020603050405020304" pitchFamily="18" charset="0"/>
                      </a:rPr>
                      <m:t>,</m:t>
                    </m:r>
                  </m:oMath>
                </a14:m>
                <a:r>
                  <a:rPr lang="en-US" dirty="0">
                    <a:ea typeface="Times New Roman" panose="02020603050405020304" pitchFamily="18" charset="0"/>
                  </a:rPr>
                  <a:t>	(2)</a:t>
                </a:r>
                <a:endParaRPr lang="en-US" sz="1200" dirty="0">
                  <a:ea typeface="Times New Roman" panose="02020603050405020304" pitchFamily="18" charset="0"/>
                </a:endParaRPr>
              </a:p>
            </p:txBody>
          </p:sp>
        </mc:Choice>
        <mc:Fallback xmlns="">
          <p:sp>
            <p:nvSpPr>
              <p:cNvPr id="2152" name="Rectangle 2151">
                <a:extLst>
                  <a:ext uri="{FF2B5EF4-FFF2-40B4-BE49-F238E27FC236}">
                    <a16:creationId xmlns:a16="http://schemas.microsoft.com/office/drawing/2014/main" id="{F07E9708-6697-4571-92BA-6ED6D404BF0E}"/>
                  </a:ext>
                </a:extLst>
              </p:cNvPr>
              <p:cNvSpPr>
                <a:spLocks noRot="1" noChangeAspect="1" noMove="1" noResize="1" noEditPoints="1" noAdjustHandles="1" noChangeArrowheads="1" noChangeShapeType="1" noTextEdit="1"/>
              </p:cNvSpPr>
              <p:nvPr/>
            </p:nvSpPr>
            <p:spPr>
              <a:xfrm>
                <a:off x="2160329" y="4288648"/>
                <a:ext cx="4572000" cy="604589"/>
              </a:xfrm>
              <a:prstGeom prst="rect">
                <a:avLst/>
              </a:prstGeom>
              <a:blipFill>
                <a:blip r:embed="rId8"/>
                <a:stretch>
                  <a:fillRect t="-3030" r="-800" b="-1212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7" name="Прямоугольник 136"/>
              <p:cNvSpPr/>
              <p:nvPr/>
            </p:nvSpPr>
            <p:spPr>
              <a:xfrm>
                <a:off x="1618817" y="2582772"/>
                <a:ext cx="36259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a:latin typeface="Cambria Math" panose="02040503050406030204" pitchFamily="18" charset="0"/>
                          <a:ea typeface="Times New Roman" panose="02020603050405020304" pitchFamily="18" charset="0"/>
                        </a:rPr>
                        <m:t>𝐦</m:t>
                      </m:r>
                    </m:oMath>
                  </m:oMathPara>
                </a14:m>
                <a:endParaRPr lang="ru-RU" sz="1200" b="1" dirty="0"/>
              </a:p>
            </p:txBody>
          </p:sp>
        </mc:Choice>
        <mc:Fallback xmlns="">
          <p:sp>
            <p:nvSpPr>
              <p:cNvPr id="137" name="Прямоугольник 136"/>
              <p:cNvSpPr>
                <a:spLocks noRot="1" noChangeAspect="1" noMove="1" noResize="1" noEditPoints="1" noAdjustHandles="1" noChangeArrowheads="1" noChangeShapeType="1" noTextEdit="1"/>
              </p:cNvSpPr>
              <p:nvPr/>
            </p:nvSpPr>
            <p:spPr>
              <a:xfrm>
                <a:off x="1618817" y="2582772"/>
                <a:ext cx="362599" cy="276999"/>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8" name="Прямоугольник 137"/>
              <p:cNvSpPr/>
              <p:nvPr/>
            </p:nvSpPr>
            <p:spPr>
              <a:xfrm>
                <a:off x="2957111" y="2582771"/>
                <a:ext cx="36259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a:latin typeface="Cambria Math" panose="02040503050406030204" pitchFamily="18" charset="0"/>
                          <a:ea typeface="Times New Roman" panose="02020603050405020304" pitchFamily="18" charset="0"/>
                        </a:rPr>
                        <m:t>𝐦</m:t>
                      </m:r>
                    </m:oMath>
                  </m:oMathPara>
                </a14:m>
                <a:endParaRPr lang="ru-RU" sz="1200" b="1" dirty="0"/>
              </a:p>
            </p:txBody>
          </p:sp>
        </mc:Choice>
        <mc:Fallback xmlns="">
          <p:sp>
            <p:nvSpPr>
              <p:cNvPr id="138" name="Прямоугольник 137"/>
              <p:cNvSpPr>
                <a:spLocks noRot="1" noChangeAspect="1" noMove="1" noResize="1" noEditPoints="1" noAdjustHandles="1" noChangeArrowheads="1" noChangeShapeType="1" noTextEdit="1"/>
              </p:cNvSpPr>
              <p:nvPr/>
            </p:nvSpPr>
            <p:spPr>
              <a:xfrm>
                <a:off x="2957111" y="2582771"/>
                <a:ext cx="362599" cy="276999"/>
              </a:xfrm>
              <a:prstGeom prst="rect">
                <a:avLst/>
              </a:prstGeom>
              <a:blipFill>
                <a:blip r:embed="rId10"/>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9" name="Прямоугольник 138"/>
              <p:cNvSpPr/>
              <p:nvPr/>
            </p:nvSpPr>
            <p:spPr>
              <a:xfrm>
                <a:off x="4271928" y="2582770"/>
                <a:ext cx="36259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a:latin typeface="Cambria Math" panose="02040503050406030204" pitchFamily="18" charset="0"/>
                          <a:ea typeface="Times New Roman" panose="02020603050405020304" pitchFamily="18" charset="0"/>
                        </a:rPr>
                        <m:t>𝐦</m:t>
                      </m:r>
                    </m:oMath>
                  </m:oMathPara>
                </a14:m>
                <a:endParaRPr lang="ru-RU" sz="1200" b="1" dirty="0"/>
              </a:p>
            </p:txBody>
          </p:sp>
        </mc:Choice>
        <mc:Fallback xmlns="">
          <p:sp>
            <p:nvSpPr>
              <p:cNvPr id="139" name="Прямоугольник 138"/>
              <p:cNvSpPr>
                <a:spLocks noRot="1" noChangeAspect="1" noMove="1" noResize="1" noEditPoints="1" noAdjustHandles="1" noChangeArrowheads="1" noChangeShapeType="1" noTextEdit="1"/>
              </p:cNvSpPr>
              <p:nvPr/>
            </p:nvSpPr>
            <p:spPr>
              <a:xfrm>
                <a:off x="4271928" y="2582770"/>
                <a:ext cx="362599" cy="276999"/>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0" name="Прямоугольник 139"/>
              <p:cNvSpPr/>
              <p:nvPr/>
            </p:nvSpPr>
            <p:spPr>
              <a:xfrm>
                <a:off x="6585080" y="2592864"/>
                <a:ext cx="36259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1">
                          <a:latin typeface="Cambria Math" panose="02040503050406030204" pitchFamily="18" charset="0"/>
                          <a:ea typeface="Times New Roman" panose="02020603050405020304" pitchFamily="18" charset="0"/>
                        </a:rPr>
                        <m:t>𝐦</m:t>
                      </m:r>
                    </m:oMath>
                  </m:oMathPara>
                </a14:m>
                <a:endParaRPr lang="ru-RU" sz="1200" b="1" dirty="0"/>
              </a:p>
            </p:txBody>
          </p:sp>
        </mc:Choice>
        <mc:Fallback xmlns="">
          <p:sp>
            <p:nvSpPr>
              <p:cNvPr id="140" name="Прямоугольник 139"/>
              <p:cNvSpPr>
                <a:spLocks noRot="1" noChangeAspect="1" noMove="1" noResize="1" noEditPoints="1" noAdjustHandles="1" noChangeArrowheads="1" noChangeShapeType="1" noTextEdit="1"/>
              </p:cNvSpPr>
              <p:nvPr/>
            </p:nvSpPr>
            <p:spPr>
              <a:xfrm>
                <a:off x="6585080" y="2592864"/>
                <a:ext cx="362599" cy="276999"/>
              </a:xfrm>
              <a:prstGeom prst="rect">
                <a:avLst/>
              </a:prstGeom>
              <a:blipFill>
                <a:blip r:embed="rId11"/>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1" name="Прямоугольник 140"/>
              <p:cNvSpPr/>
              <p:nvPr/>
            </p:nvSpPr>
            <p:spPr>
              <a:xfrm>
                <a:off x="4969064" y="2390316"/>
                <a:ext cx="29687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ea typeface="Times New Roman" panose="02020603050405020304" pitchFamily="18" charset="0"/>
                        </a:rPr>
                        <m:t>𝐜</m:t>
                      </m:r>
                    </m:oMath>
                  </m:oMathPara>
                </a14:m>
                <a:endParaRPr lang="ru-RU" sz="1200" b="1" dirty="0"/>
              </a:p>
            </p:txBody>
          </p:sp>
        </mc:Choice>
        <mc:Fallback xmlns="">
          <p:sp>
            <p:nvSpPr>
              <p:cNvPr id="141" name="Прямоугольник 140"/>
              <p:cNvSpPr>
                <a:spLocks noRot="1" noChangeAspect="1" noMove="1" noResize="1" noEditPoints="1" noAdjustHandles="1" noChangeArrowheads="1" noChangeShapeType="1" noTextEdit="1"/>
              </p:cNvSpPr>
              <p:nvPr/>
            </p:nvSpPr>
            <p:spPr>
              <a:xfrm>
                <a:off x="4969064" y="2390316"/>
                <a:ext cx="296876" cy="276999"/>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2" name="Прямоугольник 141"/>
              <p:cNvSpPr/>
              <p:nvPr/>
            </p:nvSpPr>
            <p:spPr>
              <a:xfrm>
                <a:off x="5946211" y="2385009"/>
                <a:ext cx="29687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ea typeface="Times New Roman" panose="02020603050405020304" pitchFamily="18" charset="0"/>
                        </a:rPr>
                        <m:t>𝐜</m:t>
                      </m:r>
                    </m:oMath>
                  </m:oMathPara>
                </a14:m>
                <a:endParaRPr lang="ru-RU" sz="1200" b="1" dirty="0"/>
              </a:p>
            </p:txBody>
          </p:sp>
        </mc:Choice>
        <mc:Fallback xmlns="">
          <p:sp>
            <p:nvSpPr>
              <p:cNvPr id="142" name="Прямоугольник 141"/>
              <p:cNvSpPr>
                <a:spLocks noRot="1" noChangeAspect="1" noMove="1" noResize="1" noEditPoints="1" noAdjustHandles="1" noChangeArrowheads="1" noChangeShapeType="1" noTextEdit="1"/>
              </p:cNvSpPr>
              <p:nvPr/>
            </p:nvSpPr>
            <p:spPr>
              <a:xfrm>
                <a:off x="5946211" y="2385009"/>
                <a:ext cx="296876" cy="276999"/>
              </a:xfrm>
              <a:prstGeom prst="rect">
                <a:avLst/>
              </a:prstGeom>
              <a:blipFill>
                <a:blip r:embed="rId1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43" name="Прямоугольник 142"/>
              <p:cNvSpPr/>
              <p:nvPr/>
            </p:nvSpPr>
            <p:spPr>
              <a:xfrm>
                <a:off x="2288670" y="2390483"/>
                <a:ext cx="296876"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200" b="1" i="0" smtClean="0">
                          <a:latin typeface="Cambria Math" panose="02040503050406030204" pitchFamily="18" charset="0"/>
                          <a:ea typeface="Times New Roman" panose="02020603050405020304" pitchFamily="18" charset="0"/>
                        </a:rPr>
                        <m:t>𝐜</m:t>
                      </m:r>
                    </m:oMath>
                  </m:oMathPara>
                </a14:m>
                <a:endParaRPr lang="ru-RU" sz="1200" b="1" dirty="0"/>
              </a:p>
            </p:txBody>
          </p:sp>
        </mc:Choice>
        <mc:Fallback xmlns="">
          <p:sp>
            <p:nvSpPr>
              <p:cNvPr id="143" name="Прямоугольник 142"/>
              <p:cNvSpPr>
                <a:spLocks noRot="1" noChangeAspect="1" noMove="1" noResize="1" noEditPoints="1" noAdjustHandles="1" noChangeArrowheads="1" noChangeShapeType="1" noTextEdit="1"/>
              </p:cNvSpPr>
              <p:nvPr/>
            </p:nvSpPr>
            <p:spPr>
              <a:xfrm>
                <a:off x="2288670" y="2390483"/>
                <a:ext cx="296876" cy="276999"/>
              </a:xfrm>
              <a:prstGeom prst="rect">
                <a:avLst/>
              </a:prstGeom>
              <a:blipFill>
                <a:blip r:embed="rId12"/>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23621659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Classical </a:t>
            </a:r>
            <a:r>
              <a:rPr lang="en-US" sz="2400" b="1" dirty="0" err="1" smtClean="0">
                <a:solidFill>
                  <a:schemeClr val="accent2"/>
                </a:solidFill>
              </a:rPr>
              <a:t>Continualization</a:t>
            </a:r>
            <a:r>
              <a:rPr lang="en-US" sz="2400" b="1" dirty="0" smtClean="0">
                <a:solidFill>
                  <a:schemeClr val="accent2"/>
                </a:solidFill>
              </a:rPr>
              <a:t> (2)</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7</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4180738"/>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a:t>The considered system can be transformed to the form</a:t>
                </a:r>
              </a:p>
              <a:p>
                <a:pPr algn="l"/>
                <a:endParaRPr lang="en-US" sz="1600" dirty="0"/>
              </a:p>
              <a:p>
                <a14:m>
                  <m:oMath xmlns:m="http://schemas.openxmlformats.org/officeDocument/2006/math">
                    <m:r>
                      <a:rPr lang="en-US" sz="1600" i="1">
                        <a:latin typeface="Cambria Math" panose="02040503050406030204" pitchFamily="18" charset="0"/>
                      </a:rPr>
                      <m:t>𝑚</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𝑗𝑡𝑡</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𝐷</m:t>
                    </m:r>
                    <m:r>
                      <a:rPr lang="en-US" sz="1600" i="1">
                        <a:latin typeface="Cambria Math" panose="02040503050406030204" pitchFamily="18" charset="0"/>
                      </a:rPr>
                      <m:t>𝜎</m:t>
                    </m:r>
                    <m:r>
                      <a:rPr lang="en-US" sz="1600" i="1">
                        <a:latin typeface="Cambria Math" panose="02040503050406030204" pitchFamily="18" charset="0"/>
                      </a:rPr>
                      <m:t>=</m:t>
                    </m:r>
                    <m:r>
                      <a:rPr lang="en-US" sz="1600" i="1">
                        <a:latin typeface="Cambria Math" panose="02040503050406030204" pitchFamily="18" charset="0"/>
                      </a:rPr>
                      <m:t>𝑐</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r>
                          <a:rPr lang="en-US" sz="1600" i="1">
                            <a:latin typeface="Cambria Math" panose="02040503050406030204" pitchFamily="18" charset="0"/>
                          </a:rPr>
                          <m:t>−1</m:t>
                        </m:r>
                      </m:sub>
                    </m:sSub>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=1,2,...,</m:t>
                    </m:r>
                    <m:r>
                      <a:rPr lang="en-US" sz="1600" i="1">
                        <a:latin typeface="Cambria Math" panose="02040503050406030204" pitchFamily="18" charset="0"/>
                      </a:rPr>
                      <m:t>𝑛</m:t>
                    </m:r>
                    <m:r>
                      <a:rPr lang="en-US" sz="1600" i="1">
                        <a:latin typeface="Cambria Math" panose="02040503050406030204" pitchFamily="18" charset="0"/>
                      </a:rPr>
                      <m:t>,</m:t>
                    </m:r>
                  </m:oMath>
                </a14:m>
                <a:r>
                  <a:rPr lang="en-US" sz="1600" dirty="0"/>
                  <a:t>	(3)</a:t>
                </a:r>
              </a:p>
              <a:p>
                <a:pPr algn="l"/>
                <a:r>
                  <a:rPr lang="en-US" sz="1600" dirty="0"/>
                  <a:t>where </a:t>
                </a:r>
                <a:r>
                  <a:rPr lang="en-US" sz="1600" i="1" dirty="0"/>
                  <a:t>D</a:t>
                </a:r>
                <a:r>
                  <a:rPr lang="en-US" sz="1600" dirty="0"/>
                  <a:t> is a difference operator. </a:t>
                </a:r>
              </a:p>
              <a:p>
                <a:pPr algn="l"/>
                <a:endParaRPr lang="en-US" sz="1600" dirty="0"/>
              </a:p>
              <a:p>
                <a:pPr marL="285750" indent="-285750" algn="l">
                  <a:buFont typeface="Arial" panose="020B0604020202020204" pitchFamily="34" charset="0"/>
                  <a:buChar char="•"/>
                </a:pPr>
                <a:r>
                  <a:rPr lang="en-US" sz="1600" dirty="0"/>
                  <a:t>The following initial conditions are applied </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sub>
                    </m:sSub>
                    <m:r>
                      <a:rPr lang="en-US" sz="1600" i="1">
                        <a:latin typeface="Cambria Math" panose="02040503050406030204" pitchFamily="18" charset="0"/>
                      </a:rPr>
                      <m:t>(0)=</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𝑗𝑡</m:t>
                        </m:r>
                      </m:sub>
                    </m:sSub>
                    <m:r>
                      <a:rPr lang="en-US" sz="1600" i="1">
                        <a:latin typeface="Cambria Math" panose="02040503050406030204" pitchFamily="18" charset="0"/>
                      </a:rPr>
                      <m:t>(0)=0.</m:t>
                    </m:r>
                  </m:oMath>
                </a14:m>
                <a:r>
                  <a:rPr lang="en-US" sz="1600" dirty="0"/>
                  <a:t>	</a:t>
                </a:r>
                <a:r>
                  <a:rPr lang="en-US" sz="1600" dirty="0" smtClean="0"/>
                  <a:t>                                                       (</a:t>
                </a:r>
                <a:r>
                  <a:rPr lang="en-US" sz="1600" dirty="0"/>
                  <a:t>4)</a:t>
                </a:r>
              </a:p>
              <a:p>
                <a:pPr marL="285750" indent="-285750" algn="l">
                  <a:buFont typeface="Arial" panose="020B0604020202020204" pitchFamily="34" charset="0"/>
                  <a:buChar char="•"/>
                </a:pPr>
                <a:r>
                  <a:rPr lang="en-US" sz="1600" dirty="0"/>
                  <a:t>This is the </a:t>
                </a:r>
                <a:r>
                  <a:rPr lang="en-US" sz="1600" dirty="0" smtClean="0"/>
                  <a:t>Lagrange lattice  </a:t>
                </a:r>
                <a:r>
                  <a:rPr lang="en-US" sz="1600" dirty="0"/>
                  <a:t>which </a:t>
                </a:r>
                <a:r>
                  <a:rPr lang="en-US" sz="1600" dirty="0" smtClean="0"/>
                  <a:t>describes </a:t>
                </a:r>
                <a:r>
                  <a:rPr lang="en-US" sz="1600" dirty="0"/>
                  <a:t>nearest-neighbor interactions.</a:t>
                </a:r>
              </a:p>
              <a:p>
                <a:pPr marL="285750" indent="-285750" algn="l">
                  <a:buFont typeface="Arial" panose="020B0604020202020204" pitchFamily="34" charset="0"/>
                  <a:buChar char="•"/>
                </a:pPr>
                <a:r>
                  <a:rPr lang="en-US" sz="1600" dirty="0"/>
                  <a:t>Continuous approximation:</a:t>
                </a:r>
              </a:p>
              <a:p>
                <a14:m>
                  <m:oMath xmlns:m="http://schemas.openxmlformats.org/officeDocument/2006/math">
                    <m:r>
                      <a:rPr lang="en-US" sz="1600" i="1">
                        <a:latin typeface="Cambria Math" panose="02040503050406030204" pitchFamily="18" charset="0"/>
                      </a:rPr>
                      <m:t>𝑚</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𝑡𝑡</m:t>
                        </m:r>
                      </m:sub>
                    </m:sSub>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𝑐</m:t>
                    </m:r>
                    <m:sSup>
                      <m:sSupPr>
                        <m:ctrlPr>
                          <a:rPr lang="en-US" sz="1600" i="1">
                            <a:latin typeface="Cambria Math" panose="02040503050406030204" pitchFamily="18" charset="0"/>
                          </a:rPr>
                        </m:ctrlPr>
                      </m:sSupPr>
                      <m:e>
                        <m:r>
                          <a:rPr lang="en-US" sz="1600" i="1">
                            <a:latin typeface="Cambria Math" panose="02040503050406030204" pitchFamily="18" charset="0"/>
                          </a:rPr>
                          <m:t>h</m:t>
                        </m:r>
                      </m:e>
                      <m:sup>
                        <m:r>
                          <a:rPr lang="en-US" sz="1600" i="1">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𝑥𝑥</m:t>
                        </m:r>
                      </m:sub>
                    </m:sSub>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oMath>
                </a14:m>
                <a:r>
                  <a:rPr lang="en-US" sz="1600" dirty="0" smtClean="0"/>
                  <a:t>                             </a:t>
                </a:r>
                <a:r>
                  <a:rPr lang="en-US" sz="1600" dirty="0"/>
                  <a:t>	(5)</a:t>
                </a:r>
              </a:p>
              <a:p>
                <a14:m>
                  <m:oMath xmlns:m="http://schemas.openxmlformats.org/officeDocument/2006/math">
                    <m:r>
                      <a:rPr lang="en-US" sz="1600" i="1">
                        <a:latin typeface="Cambria Math" panose="02040503050406030204" pitchFamily="18" charset="0"/>
                      </a:rPr>
                      <m:t>𝜎</m:t>
                    </m:r>
                    <m:r>
                      <a:rPr lang="en-US" sz="1600" i="1">
                        <a:latin typeface="Cambria Math" panose="02040503050406030204" pitchFamily="18" charset="0"/>
                      </a:rPr>
                      <m:t>(0,</m:t>
                    </m:r>
                    <m:r>
                      <a:rPr lang="en-US" sz="1600" i="1">
                        <a:latin typeface="Cambria Math" panose="02040503050406030204" pitchFamily="18" charset="0"/>
                      </a:rPr>
                      <m:t>𝑡</m:t>
                    </m:r>
                    <m:r>
                      <a:rPr lang="en-US" sz="1600" i="1">
                        <a:latin typeface="Cambria Math" panose="02040503050406030204" pitchFamily="18" charset="0"/>
                      </a:rPr>
                      <m:t>)=−1,</m:t>
                    </m:r>
                    <m:r>
                      <a:rPr lang="en-US" sz="1600" i="1">
                        <a:latin typeface="Cambria Math" panose="02040503050406030204" pitchFamily="18" charset="0"/>
                      </a:rPr>
                      <m:t>𝜎</m:t>
                    </m:r>
                    <m:r>
                      <a:rPr lang="en-US" sz="1600" i="1">
                        <a:latin typeface="Cambria Math" panose="02040503050406030204" pitchFamily="18" charset="0"/>
                      </a:rPr>
                      <m:t>(</m:t>
                    </m:r>
                    <m:r>
                      <a:rPr lang="en-US" sz="1600" i="1">
                        <a:latin typeface="Cambria Math" panose="02040503050406030204" pitchFamily="18" charset="0"/>
                      </a:rPr>
                      <m:t>𝑙</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)=0,</m:t>
                    </m:r>
                  </m:oMath>
                </a14:m>
                <a:r>
                  <a:rPr lang="en-US" sz="1600" dirty="0" smtClean="0"/>
                  <a:t>                               </a:t>
                </a:r>
                <a:r>
                  <a:rPr lang="en-US" sz="1600" dirty="0"/>
                  <a:t>	(6)</a:t>
                </a:r>
              </a:p>
              <a:p>
                <a14:m>
                  <m:oMath xmlns:m="http://schemas.openxmlformats.org/officeDocument/2006/math">
                    <m:r>
                      <a:rPr lang="en-US" sz="1600" i="1">
                        <a:latin typeface="Cambria Math" panose="02040503050406030204" pitchFamily="18" charset="0"/>
                      </a:rPr>
                      <m:t>𝜎</m:t>
                    </m:r>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,0)=</m:t>
                    </m:r>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𝑡</m:t>
                        </m:r>
                      </m:sub>
                    </m:sSub>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,0)=0,</m:t>
                    </m:r>
                  </m:oMath>
                </a14:m>
                <a:r>
                  <a:rPr lang="en-US" sz="1600" dirty="0"/>
                  <a:t>	</a:t>
                </a:r>
                <a:r>
                  <a:rPr lang="en-US" sz="1600" dirty="0" smtClean="0"/>
                  <a:t>                                    (</a:t>
                </a:r>
                <a:r>
                  <a:rPr lang="en-US" sz="1600" dirty="0"/>
                  <a:t>7)</a:t>
                </a:r>
              </a:p>
              <a:p>
                <a:pPr algn="l"/>
                <a:r>
                  <a:rPr lang="en-US" sz="1600" dirty="0"/>
                  <a:t>where </a:t>
                </a:r>
                <a14:m>
                  <m:oMath xmlns:m="http://schemas.openxmlformats.org/officeDocument/2006/math">
                    <m:r>
                      <a:rPr lang="en-US" sz="1600" i="1">
                        <a:latin typeface="Cambria Math" panose="02040503050406030204" pitchFamily="18" charset="0"/>
                      </a:rPr>
                      <m:t>𝑙</m:t>
                    </m:r>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+1)</m:t>
                    </m:r>
                    <m:r>
                      <a:rPr lang="en-US" sz="1600" i="1">
                        <a:latin typeface="Cambria Math" panose="02040503050406030204" pitchFamily="18" charset="0"/>
                      </a:rPr>
                      <m:t>h</m:t>
                    </m:r>
                    <m:r>
                      <a:rPr lang="en-US" sz="1600" i="1">
                        <a:latin typeface="Cambria Math" panose="02040503050406030204" pitchFamily="18" charset="0"/>
                      </a:rPr>
                      <m:t>.</m:t>
                    </m:r>
                  </m:oMath>
                </a14:m>
                <a:endParaRPr lang="en-US" sz="1600" dirty="0"/>
              </a:p>
              <a:p>
                <a:pPr marL="285750" indent="-285750" algn="l">
                  <a:buFont typeface="Arial" panose="020B0604020202020204" pitchFamily="34" charset="0"/>
                  <a:buChar char="•"/>
                </a:pPr>
                <a:r>
                  <a:rPr lang="en-US" sz="1600" dirty="0"/>
                  <a:t>The following relation between both systems holds:</a:t>
                </a:r>
              </a:p>
              <a:p>
                <a:r>
                  <a:rPr lang="en-US" sz="1600" dirty="0"/>
                  <a:t> </a:t>
                </a:r>
              </a:p>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sub>
                      </m:sSub>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𝜎</m:t>
                      </m:r>
                      <m:r>
                        <a:rPr lang="en-US" sz="1600" i="1">
                          <a:latin typeface="Cambria Math" panose="02040503050406030204" pitchFamily="18" charset="0"/>
                        </a:rPr>
                        <m:t>(</m:t>
                      </m:r>
                      <m:r>
                        <a:rPr lang="en-US" sz="1600" i="1">
                          <a:latin typeface="Cambria Math" panose="02040503050406030204" pitchFamily="18" charset="0"/>
                        </a:rPr>
                        <m:t>𝑗h</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=0,1,...,</m:t>
                      </m:r>
                      <m:r>
                        <a:rPr lang="en-US" sz="1600" i="1">
                          <a:latin typeface="Cambria Math" panose="02040503050406030204" pitchFamily="18" charset="0"/>
                        </a:rPr>
                        <m:t>𝑛</m:t>
                      </m:r>
                      <m:r>
                        <a:rPr lang="en-US" sz="1600" i="1">
                          <a:latin typeface="Cambria Math" panose="02040503050406030204" pitchFamily="18" charset="0"/>
                        </a:rPr>
                        <m:t>,</m:t>
                      </m:r>
                      <m:r>
                        <a:rPr lang="en-US" sz="1600" i="1">
                          <a:latin typeface="Cambria Math" panose="02040503050406030204" pitchFamily="18" charset="0"/>
                        </a:rPr>
                        <m:t>𝑛</m:t>
                      </m:r>
                      <m:r>
                        <a:rPr lang="en-US" sz="1600" i="1">
                          <a:latin typeface="Cambria Math" panose="02040503050406030204" pitchFamily="18" charset="0"/>
                        </a:rPr>
                        <m:t>+1.</m:t>
                      </m:r>
                    </m:oMath>
                  </m:oMathPara>
                </a14:m>
                <a:endParaRPr lang="en-US" sz="1600" dirty="0"/>
              </a:p>
            </p:txBody>
          </p:sp>
        </mc:Choice>
        <mc:Fallback xmlns="">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4180738"/>
              </a:xfrm>
              <a:prstGeom prst="rect">
                <a:avLst/>
              </a:prstGeom>
              <a:blipFill>
                <a:blip r:embed="rId4"/>
                <a:stretch>
                  <a:fillRect b="-729"/>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19958"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7179787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Classical </a:t>
            </a:r>
            <a:r>
              <a:rPr lang="en-US" sz="2400" b="1" dirty="0" err="1" smtClean="0">
                <a:solidFill>
                  <a:schemeClr val="accent2"/>
                </a:solidFill>
              </a:rPr>
              <a:t>Continualization</a:t>
            </a:r>
            <a:r>
              <a:rPr lang="en-US" sz="2400" b="1" dirty="0" smtClean="0">
                <a:solidFill>
                  <a:schemeClr val="accent2"/>
                </a:solidFill>
              </a:rPr>
              <a:t> (3)</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8</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mc:Choice xmlns:a14="http://schemas.microsoft.com/office/drawing/2010/main"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4920747"/>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a:t>One can find an exact solution to the </a:t>
                </a:r>
                <a:r>
                  <a:rPr lang="en-US" sz="1600" dirty="0" smtClean="0"/>
                  <a:t>BVP  </a:t>
                </a:r>
                <a:r>
                  <a:rPr lang="en-US" sz="1600" dirty="0"/>
                  <a:t>(5)-(7) using </a:t>
                </a:r>
                <a:r>
                  <a:rPr lang="en-US" sz="1600" dirty="0" err="1"/>
                  <a:t>d’Alembert</a:t>
                </a:r>
                <a:r>
                  <a:rPr lang="en-US" sz="1600" dirty="0"/>
                  <a:t> method and operational calculus </a:t>
                </a:r>
                <a:r>
                  <a:rPr lang="en-US" sz="1600" dirty="0" smtClean="0"/>
                  <a:t> </a:t>
                </a:r>
                <a:endParaRPr lang="en-US" sz="1600" dirty="0"/>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𝜎</m:t>
                      </m:r>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𝑛h</m:t>
                          </m:r>
                          <m:func>
                            <m:funcPr>
                              <m:ctrlPr>
                                <a:rPr lang="en-US" sz="1600" i="1">
                                  <a:latin typeface="Cambria Math" panose="02040503050406030204" pitchFamily="18" charset="0"/>
                                </a:rPr>
                              </m:ctrlPr>
                            </m:funcPr>
                            <m:fName>
                              <m:r>
                                <a:rPr lang="en-US" sz="1600" i="1">
                                  <a:latin typeface="Cambria Math" panose="02040503050406030204" pitchFamily="18" charset="0"/>
                                </a:rPr>
                                <m:t>𝑎𝑟𝑐𝑠𝑖𝑛</m:t>
                              </m:r>
                            </m:fName>
                            <m:e>
                              <m:d>
                                <m:dPr>
                                  <m:begChr m:val="|"/>
                                  <m:endChr m:val="|"/>
                                  <m:ctrlPr>
                                    <a:rPr lang="en-US" sz="1600" i="1">
                                      <a:latin typeface="Cambria Math" panose="02040503050406030204" pitchFamily="18" charset="0"/>
                                    </a:rPr>
                                  </m:ctrlPr>
                                </m:dPr>
                                <m:e>
                                  <m:func>
                                    <m:funcPr>
                                      <m:ctrlPr>
                                        <a:rPr lang="en-US" sz="1600" i="1">
                                          <a:latin typeface="Cambria Math" panose="02040503050406030204" pitchFamily="18" charset="0"/>
                                        </a:rPr>
                                      </m:ctrlPr>
                                    </m:funcPr>
                                    <m:fName>
                                      <m:r>
                                        <a:rPr lang="en-US" sz="1600" i="1">
                                          <a:latin typeface="Cambria Math" panose="02040503050406030204" pitchFamily="18" charset="0"/>
                                        </a:rPr>
                                        <m:t>𝑠𝑖𝑛</m:t>
                                      </m:r>
                                    </m:fName>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𝜋</m:t>
                                              </m:r>
                                            </m:num>
                                            <m:den>
                                              <m:r>
                                                <a:rPr lang="en-US" sz="1600" i="1">
                                                  <a:latin typeface="Cambria Math" panose="02040503050406030204" pitchFamily="18" charset="0"/>
                                                </a:rPr>
                                                <m:t>2</m:t>
                                              </m:r>
                                              <m:r>
                                                <a:rPr lang="en-US" sz="1600" i="1">
                                                  <a:latin typeface="Cambria Math" panose="02040503050406030204" pitchFamily="18" charset="0"/>
                                                </a:rPr>
                                                <m:t>𝑛</m:t>
                                              </m:r>
                                            </m:den>
                                          </m:f>
                                          <m:rad>
                                            <m:radPr>
                                              <m:degHide m:val="on"/>
                                              <m:ctrlPr>
                                                <a:rPr lang="en-US" sz="1600" i="1">
                                                  <a:latin typeface="Cambria Math" panose="02040503050406030204" pitchFamily="18" charset="0"/>
                                                </a:rPr>
                                              </m:ctrlPr>
                                            </m:radPr>
                                            <m:deg/>
                                            <m:e>
                                              <m:f>
                                                <m:fPr>
                                                  <m:ctrlPr>
                                                    <a:rPr lang="en-US" sz="1600" i="1">
                                                      <a:latin typeface="Cambria Math" panose="02040503050406030204" pitchFamily="18" charset="0"/>
                                                    </a:rPr>
                                                  </m:ctrlPr>
                                                </m:fPr>
                                                <m:num>
                                                  <m:r>
                                                    <a:rPr lang="en-US" sz="1600" i="1">
                                                      <a:latin typeface="Cambria Math" panose="02040503050406030204" pitchFamily="18" charset="0"/>
                                                    </a:rPr>
                                                    <m:t>𝑐</m:t>
                                                  </m:r>
                                                </m:num>
                                                <m:den>
                                                  <m:r>
                                                    <a:rPr lang="en-US" sz="1600" i="1">
                                                      <a:latin typeface="Cambria Math" panose="02040503050406030204" pitchFamily="18" charset="0"/>
                                                    </a:rPr>
                                                    <m:t>𝑚</m:t>
                                                  </m:r>
                                                </m:den>
                                              </m:f>
                                              <m:r>
                                                <a:rPr lang="en-US" sz="1600" i="1">
                                                  <a:latin typeface="Cambria Math" panose="02040503050406030204" pitchFamily="18" charset="0"/>
                                                </a:rPr>
                                                <m:t>𝑡</m:t>
                                              </m:r>
                                            </m:e>
                                          </m:rad>
                                        </m:e>
                                      </m:d>
                                    </m:e>
                                  </m:func>
                                </m:e>
                              </m:d>
                            </m:e>
                          </m:func>
                          <m:r>
                            <a:rPr lang="en-US" sz="1600" i="1">
                              <a:latin typeface="Cambria Math" panose="02040503050406030204" pitchFamily="18" charset="0"/>
                            </a:rPr>
                            <m:t>−</m:t>
                          </m:r>
                          <m:r>
                            <a:rPr lang="en-US" sz="1600" i="1">
                              <a:latin typeface="Cambria Math" panose="02040503050406030204" pitchFamily="18" charset="0"/>
                            </a:rPr>
                            <m:t>𝑥</m:t>
                          </m:r>
                        </m:e>
                      </m:d>
                      <m:r>
                        <a:rPr lang="en-US" sz="1600" i="1">
                          <a:latin typeface="Cambria Math" panose="02040503050406030204" pitchFamily="18" charset="0"/>
                        </a:rPr>
                        <m:t>,</m:t>
                      </m:r>
                    </m:oMath>
                  </m:oMathPara>
                </a14:m>
                <a:endParaRPr lang="en-US" sz="1600" dirty="0"/>
              </a:p>
              <a:p>
                <a:pPr algn="l"/>
                <a:r>
                  <a:rPr lang="en-US" sz="1600" dirty="0"/>
                  <a:t>where </a:t>
                </a:r>
                <a:r>
                  <a:rPr lang="en-US" sz="1600" i="1" dirty="0"/>
                  <a:t>H</a:t>
                </a:r>
                <a:r>
                  <a:rPr lang="en-US" sz="1600" dirty="0"/>
                  <a:t>(…) is the Heaviside </a:t>
                </a:r>
                <a:r>
                  <a:rPr lang="en-US" sz="1600" dirty="0" smtClean="0"/>
                  <a:t>function.</a:t>
                </a:r>
                <a:endParaRPr lang="en-US" sz="1600" dirty="0"/>
              </a:p>
              <a:p>
                <a:pPr marL="285750" indent="-285750" algn="l">
                  <a:buFont typeface="Arial" panose="020B0604020202020204" pitchFamily="34" charset="0"/>
                  <a:buChar char="•"/>
                </a:pPr>
                <a:r>
                  <a:rPr lang="en-US" sz="1600" dirty="0"/>
                  <a:t>         Then one has estimation </a:t>
                </a:r>
              </a:p>
              <a:p>
                <a:r>
                  <a:rPr lang="en-US" sz="1600" dirty="0"/>
                  <a:t>       </a:t>
                </a:r>
                <a14:m>
                  <m:oMath xmlns:m="http://schemas.openxmlformats.org/officeDocument/2006/math">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𝜎</m:t>
                        </m:r>
                        <m:r>
                          <a:rPr lang="en-US" sz="1600" i="1">
                            <a:latin typeface="Cambria Math" panose="02040503050406030204" pitchFamily="18" charset="0"/>
                          </a:rPr>
                          <m:t>(</m:t>
                        </m:r>
                        <m:r>
                          <a:rPr lang="en-US" sz="1600" i="1">
                            <a:latin typeface="Cambria Math" panose="02040503050406030204" pitchFamily="18" charset="0"/>
                          </a:rPr>
                          <m:t>𝑥</m:t>
                        </m:r>
                        <m:r>
                          <a:rPr lang="en-US" sz="1600" i="1">
                            <a:latin typeface="Cambria Math" panose="02040503050406030204" pitchFamily="18" charset="0"/>
                          </a:rPr>
                          <m:t>,</m:t>
                        </m:r>
                        <m:r>
                          <a:rPr lang="en-US" sz="1600" i="1">
                            <a:latin typeface="Cambria Math" panose="02040503050406030204" pitchFamily="18" charset="0"/>
                          </a:rPr>
                          <m:t>𝑡</m:t>
                        </m:r>
                        <m:r>
                          <a:rPr lang="en-US" sz="1600" i="1">
                            <a:latin typeface="Cambria Math" panose="02040503050406030204" pitchFamily="18" charset="0"/>
                          </a:rPr>
                          <m:t>)</m:t>
                        </m:r>
                      </m:e>
                    </m:d>
                    <m:r>
                      <a:rPr lang="en-US" sz="1600" i="1">
                        <a:latin typeface="Cambria Math" panose="02040503050406030204" pitchFamily="18" charset="0"/>
                      </a:rPr>
                      <m:t>≤1</m:t>
                    </m:r>
                  </m:oMath>
                </a14:m>
                <a:r>
                  <a:rPr lang="en-US" sz="1600" dirty="0"/>
                  <a:t>  </a:t>
                </a:r>
                <a:r>
                  <a:rPr lang="en-US" sz="1600" dirty="0" smtClean="0"/>
                  <a:t>                                                                     </a:t>
                </a:r>
                <a:r>
                  <a:rPr lang="en-US" sz="1600" dirty="0"/>
                  <a:t>(8)</a:t>
                </a:r>
              </a:p>
              <a:p>
                <a:pPr algn="l"/>
                <a:r>
                  <a:rPr lang="en-US" sz="1600" dirty="0"/>
                  <a:t>for all time values of variables.</a:t>
                </a:r>
              </a:p>
              <a:p>
                <a:pPr marL="285750" indent="-285750" algn="l">
                  <a:buFont typeface="Arial" panose="020B0604020202020204" pitchFamily="34" charset="0"/>
                  <a:buChar char="•"/>
                </a:pPr>
                <a:r>
                  <a:rPr lang="en-US" sz="1600" dirty="0"/>
                  <a:t>Estimation (8) often used for stresses in railway carriage </a:t>
                </a:r>
                <a:r>
                  <a:rPr lang="en-US" sz="1600" dirty="0" smtClean="0"/>
                  <a:t>hitch  (</a:t>
                </a:r>
                <a:r>
                  <a:rPr lang="en-US" sz="1600" dirty="0" err="1" smtClean="0"/>
                  <a:t>Zhukovsky</a:t>
                </a:r>
                <a:r>
                  <a:rPr lang="en-US" sz="1600" dirty="0" smtClean="0"/>
                  <a:t> N.E.).</a:t>
                </a:r>
                <a:endParaRPr lang="en-US" sz="1600" dirty="0"/>
              </a:p>
              <a:p>
                <a:pPr marL="285750" indent="-285750" algn="l">
                  <a:buFont typeface="Arial" panose="020B0604020202020204" pitchFamily="34" charset="0"/>
                  <a:buChar char="•"/>
                </a:pPr>
                <a:r>
                  <a:rPr lang="en-US" sz="1600" dirty="0"/>
                  <a:t>But for discrete </a:t>
                </a:r>
                <a:r>
                  <a:rPr lang="en-US" sz="1600" dirty="0">
                    <a:solidFill>
                      <a:schemeClr val="tx1"/>
                    </a:solidFill>
                  </a:rPr>
                  <a:t>lattice </a:t>
                </a:r>
                <a:r>
                  <a:rPr lang="en-US" sz="1600" dirty="0" smtClean="0">
                    <a:solidFill>
                      <a:schemeClr val="tx1"/>
                    </a:solidFill>
                  </a:rPr>
                  <a:t>it </a:t>
                </a:r>
                <a:r>
                  <a:rPr lang="en-US" sz="1600" dirty="0"/>
                  <a:t>is shown that for some masses of the chain, the magnitude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𝑘</m:t>
                        </m:r>
                      </m:sub>
                    </m:sSub>
                  </m:oMath>
                </a14:m>
                <a:r>
                  <a:rPr lang="en-US" sz="1600" dirty="0"/>
                  <a:t> of </a:t>
                </a:r>
                <a14:m>
                  <m:oMath xmlns:m="http://schemas.openxmlformats.org/officeDocument/2006/math">
                    <m:r>
                      <a:rPr lang="en-US" sz="1600" i="1">
                        <a:latin typeface="Cambria Math" panose="02040503050406030204" pitchFamily="18" charset="0"/>
                      </a:rPr>
                      <m:t>𝜎</m:t>
                    </m:r>
                  </m:oMath>
                </a14:m>
                <a:r>
                  <a:rPr lang="en-US" sz="1600" dirty="0"/>
                  <a:t> (“splashes”) may essentially differ from </a:t>
                </a:r>
                <a:r>
                  <a:rPr lang="en-US" sz="1600" dirty="0" smtClean="0"/>
                  <a:t>1 (</a:t>
                </a:r>
                <a:r>
                  <a:rPr lang="en-US" sz="1600" dirty="0" err="1" smtClean="0"/>
                  <a:t>Mishkis</a:t>
                </a:r>
                <a:r>
                  <a:rPr lang="en-US" sz="1600" dirty="0" smtClean="0"/>
                  <a:t> A.D., </a:t>
                </a:r>
                <a:r>
                  <a:rPr lang="en-US" sz="1600" dirty="0" err="1" smtClean="0"/>
                  <a:t>Filimonov</a:t>
                </a:r>
                <a:r>
                  <a:rPr lang="en-US" sz="1600" dirty="0" smtClean="0"/>
                  <a:t> A.M.)</a:t>
                </a:r>
                <a:endParaRPr lang="en-US" sz="1600" dirty="0"/>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endParaRPr lang="en-US" sz="1600" dirty="0" smtClean="0"/>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endParaRPr lang="ru-RU" sz="800" dirty="0" smtClean="0"/>
              </a:p>
              <a:p>
                <a:pPr marL="285750" indent="-285750" algn="l">
                  <a:buFont typeface="Arial" panose="020B0604020202020204" pitchFamily="34" charset="0"/>
                  <a:buChar char="•"/>
                </a:pPr>
                <a:r>
                  <a:rPr lang="en-US" sz="1600" dirty="0" smtClean="0"/>
                  <a:t>This </a:t>
                </a:r>
                <a:r>
                  <a:rPr lang="en-US" sz="1600" dirty="0"/>
                  <a:t>phenomenon does not contradict of energy conservation low. The increase of splashes amplitudes is accompanied by an increase of number of material points</a:t>
                </a:r>
                <a:r>
                  <a:rPr lang="en-US" sz="1600" i="1" dirty="0"/>
                  <a:t> n</a:t>
                </a:r>
                <a:r>
                  <a:rPr lang="en-US" sz="1600" dirty="0"/>
                  <a:t>. However, for each of fixed </a:t>
                </a:r>
                <a:r>
                  <a:rPr lang="en-US" sz="1600" i="1" dirty="0"/>
                  <a:t>n</a:t>
                </a:r>
                <a:r>
                  <a:rPr lang="en-US" sz="1600" dirty="0"/>
                  <a:t> the energy conservation holds. </a:t>
                </a:r>
              </a:p>
              <a:p>
                <a:pPr marL="285750" indent="-285750" algn="l">
                  <a:buFont typeface="Arial" panose="020B0604020202020204" pitchFamily="34" charset="0"/>
                  <a:buChar char="•"/>
                </a:pPr>
                <a:endParaRPr lang="en-US" sz="1600" dirty="0"/>
              </a:p>
            </p:txBody>
          </p:sp>
        </mc:Choice>
        <mc:Fallback>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4920747"/>
              </a:xfrm>
              <a:prstGeom prst="rect">
                <a:avLst/>
              </a:prstGeom>
              <a:blipFill>
                <a:blip r:embed="rId4"/>
                <a:stretch>
                  <a:fillRect/>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18935"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graphicFrame>
            <p:nvGraphicFramePr>
              <p:cNvPr id="5" name="Table 4">
                <a:extLst>
                  <a:ext uri="{FF2B5EF4-FFF2-40B4-BE49-F238E27FC236}">
                    <a16:creationId xmlns:a16="http://schemas.microsoft.com/office/drawing/2014/main" id="{EB20CB8F-8C3C-498F-AAF0-A835F987178F}"/>
                  </a:ext>
                </a:extLst>
              </p:cNvPr>
              <p:cNvGraphicFramePr>
                <a:graphicFrameLocks noGrp="1"/>
              </p:cNvGraphicFramePr>
              <p:nvPr>
                <p:extLst>
                  <p:ext uri="{D42A27DB-BD31-4B8C-83A1-F6EECF244321}">
                    <p14:modId xmlns:p14="http://schemas.microsoft.com/office/powerpoint/2010/main" val="3238555413"/>
                  </p:ext>
                </p:extLst>
              </p:nvPr>
            </p:nvGraphicFramePr>
            <p:xfrm>
              <a:off x="2509883" y="4140787"/>
              <a:ext cx="3887470" cy="640080"/>
            </p:xfrm>
            <a:graphic>
              <a:graphicData uri="http://schemas.openxmlformats.org/drawingml/2006/table">
                <a:tbl>
                  <a:tblPr>
                    <a:tableStyleId>{21E4AEA4-8DFA-4A89-87EB-49C32662AFE0}</a:tableStyleId>
                  </a:tblPr>
                  <a:tblGrid>
                    <a:gridCol w="337185">
                      <a:extLst>
                        <a:ext uri="{9D8B030D-6E8A-4147-A177-3AD203B41FA5}">
                          <a16:colId xmlns:a16="http://schemas.microsoft.com/office/drawing/2014/main" val="3562356048"/>
                        </a:ext>
                      </a:extLst>
                    </a:gridCol>
                    <a:gridCol w="450215">
                      <a:extLst>
                        <a:ext uri="{9D8B030D-6E8A-4147-A177-3AD203B41FA5}">
                          <a16:colId xmlns:a16="http://schemas.microsoft.com/office/drawing/2014/main" val="967798701"/>
                        </a:ext>
                      </a:extLst>
                    </a:gridCol>
                    <a:gridCol w="450215">
                      <a:extLst>
                        <a:ext uri="{9D8B030D-6E8A-4147-A177-3AD203B41FA5}">
                          <a16:colId xmlns:a16="http://schemas.microsoft.com/office/drawing/2014/main" val="4284009359"/>
                        </a:ext>
                      </a:extLst>
                    </a:gridCol>
                    <a:gridCol w="450215">
                      <a:extLst>
                        <a:ext uri="{9D8B030D-6E8A-4147-A177-3AD203B41FA5}">
                          <a16:colId xmlns:a16="http://schemas.microsoft.com/office/drawing/2014/main" val="2315932930"/>
                        </a:ext>
                      </a:extLst>
                    </a:gridCol>
                    <a:gridCol w="449580">
                      <a:extLst>
                        <a:ext uri="{9D8B030D-6E8A-4147-A177-3AD203B41FA5}">
                          <a16:colId xmlns:a16="http://schemas.microsoft.com/office/drawing/2014/main" val="1567050352"/>
                        </a:ext>
                      </a:extLst>
                    </a:gridCol>
                    <a:gridCol w="450215">
                      <a:extLst>
                        <a:ext uri="{9D8B030D-6E8A-4147-A177-3AD203B41FA5}">
                          <a16:colId xmlns:a16="http://schemas.microsoft.com/office/drawing/2014/main" val="740085697"/>
                        </a:ext>
                      </a:extLst>
                    </a:gridCol>
                    <a:gridCol w="525145">
                      <a:extLst>
                        <a:ext uri="{9D8B030D-6E8A-4147-A177-3AD203B41FA5}">
                          <a16:colId xmlns:a16="http://schemas.microsoft.com/office/drawing/2014/main" val="1986044772"/>
                        </a:ext>
                      </a:extLst>
                    </a:gridCol>
                    <a:gridCol w="774700">
                      <a:extLst>
                        <a:ext uri="{9D8B030D-6E8A-4147-A177-3AD203B41FA5}">
                          <a16:colId xmlns:a16="http://schemas.microsoft.com/office/drawing/2014/main" val="3301334442"/>
                        </a:ext>
                      </a:extLst>
                    </a:gridCol>
                  </a:tblGrid>
                  <a:tr h="0">
                    <a:tc>
                      <a:txBody>
                        <a:bodyPr/>
                        <a:lstStyle/>
                        <a:p>
                          <a:pPr marL="0" marR="0" algn="ctr">
                            <a:spcBef>
                              <a:spcPts val="600"/>
                            </a:spcBef>
                            <a:spcAft>
                              <a:spcPts val="600"/>
                            </a:spcAft>
                            <a:tabLst>
                              <a:tab pos="228600" algn="l"/>
                            </a:tabLst>
                          </a:pPr>
                          <a:r>
                            <a:rPr lang="en-US" sz="1600" i="1" dirty="0">
                              <a:effectLst/>
                            </a:rPr>
                            <a:t>k</a:t>
                          </a:r>
                          <a:endPar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spcAft>
                              <a:spcPts val="600"/>
                            </a:spcAft>
                            <a:tabLst>
                              <a:tab pos="228600" algn="l"/>
                            </a:tabLst>
                          </a:pPr>
                          <a:r>
                            <a:rPr lang="en-US" sz="1600" dirty="0">
                              <a:effectLst/>
                            </a:rPr>
                            <a:t>128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256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𝑘</m:t>
                                </m:r>
                                <m:r>
                                  <a:rPr lang="en-US" sz="1600">
                                    <a:effectLst/>
                                    <a:latin typeface="Cambria Math" panose="02040503050406030204" pitchFamily="18" charset="0"/>
                                  </a:rPr>
                                  <m:t>→∞</m:t>
                                </m:r>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668618947"/>
                      </a:ext>
                    </a:extLst>
                  </a:tr>
                  <a:tr h="0">
                    <a:tc>
                      <a:txBody>
                        <a:bodyPr/>
                        <a:lstStyle/>
                        <a:p>
                          <a:pPr marL="0" marR="0" algn="ctr">
                            <a:spcBef>
                              <a:spcPts val="600"/>
                            </a:spcBef>
                            <a:spcAft>
                              <a:spcPts val="600"/>
                            </a:spcAft>
                            <a:tabLst>
                              <a:tab pos="228600" algn="l"/>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𝑃</m:t>
                                    </m:r>
                                  </m:e>
                                  <m:sub>
                                    <m:r>
                                      <a:rPr lang="en-US" sz="1600">
                                        <a:effectLst/>
                                        <a:latin typeface="Cambria Math" panose="02040503050406030204" pitchFamily="18" charset="0"/>
                                      </a:rPr>
                                      <m:t>𝑘</m:t>
                                    </m:r>
                                  </m:sub>
                                </m:sSub>
                              </m:oMath>
                            </m:oMathPara>
                          </a14:m>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1.76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2.06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dirty="0">
                              <a:effectLst/>
                            </a:rPr>
                            <a:t>2.35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dirty="0">
                              <a:effectLst/>
                            </a:rPr>
                            <a:t>2.63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2.91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3.19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14:m>
                            <m:oMathPara xmlns:m="http://schemas.openxmlformats.org/officeDocument/2006/math">
                              <m:oMathParaPr>
                                <m:jc m:val="centerGroup"/>
                              </m:oMathParaPr>
                              <m:oMath xmlns:m="http://schemas.openxmlformats.org/officeDocument/2006/math">
                                <m:sSub>
                                  <m:sSubPr>
                                    <m:ctrlPr>
                                      <a:rPr lang="en-US" sz="1600" i="1">
                                        <a:effectLst/>
                                        <a:latin typeface="Cambria Math" panose="02040503050406030204" pitchFamily="18" charset="0"/>
                                      </a:rPr>
                                    </m:ctrlPr>
                                  </m:sSubPr>
                                  <m:e>
                                    <m:r>
                                      <a:rPr lang="en-US" sz="1600">
                                        <a:effectLst/>
                                        <a:latin typeface="Cambria Math" panose="02040503050406030204" pitchFamily="18" charset="0"/>
                                      </a:rPr>
                                      <m:t>𝑃</m:t>
                                    </m:r>
                                  </m:e>
                                  <m:sub>
                                    <m:r>
                                      <a:rPr lang="en-US" sz="1600">
                                        <a:effectLst/>
                                        <a:latin typeface="Cambria Math" panose="02040503050406030204" pitchFamily="18" charset="0"/>
                                      </a:rPr>
                                      <m:t>𝑘</m:t>
                                    </m:r>
                                  </m:sub>
                                </m:sSub>
                                <m:r>
                                  <a:rPr lang="en-US" sz="1600">
                                    <a:effectLst/>
                                    <a:latin typeface="Cambria Math" panose="02040503050406030204" pitchFamily="18" charset="0"/>
                                  </a:rPr>
                                  <m:t>→∞</m:t>
                                </m:r>
                              </m:oMath>
                            </m:oMathPara>
                          </a14:m>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267490501"/>
                      </a:ext>
                    </a:extLst>
                  </a:tr>
                </a:tbl>
              </a:graphicData>
            </a:graphic>
          </p:graphicFrame>
        </mc:Choice>
        <mc:Fallback>
          <p:graphicFrame>
            <p:nvGraphicFramePr>
              <p:cNvPr id="5" name="Table 4">
                <a:extLst>
                  <a:ext uri="{FF2B5EF4-FFF2-40B4-BE49-F238E27FC236}">
                    <a16:creationId xmlns:a16="http://schemas.microsoft.com/office/drawing/2014/main" id="{EB20CB8F-8C3C-498F-AAF0-A835F987178F}"/>
                  </a:ext>
                </a:extLst>
              </p:cNvPr>
              <p:cNvGraphicFramePr>
                <a:graphicFrameLocks noGrp="1"/>
              </p:cNvGraphicFramePr>
              <p:nvPr>
                <p:extLst>
                  <p:ext uri="{D42A27DB-BD31-4B8C-83A1-F6EECF244321}">
                    <p14:modId xmlns:p14="http://schemas.microsoft.com/office/powerpoint/2010/main" val="3238555413"/>
                  </p:ext>
                </p:extLst>
              </p:nvPr>
            </p:nvGraphicFramePr>
            <p:xfrm>
              <a:off x="2509883" y="4140787"/>
              <a:ext cx="3887470" cy="640080"/>
            </p:xfrm>
            <a:graphic>
              <a:graphicData uri="http://schemas.openxmlformats.org/drawingml/2006/table">
                <a:tbl>
                  <a:tblPr>
                    <a:tableStyleId>{21E4AEA4-8DFA-4A89-87EB-49C32662AFE0}</a:tableStyleId>
                  </a:tblPr>
                  <a:tblGrid>
                    <a:gridCol w="337185">
                      <a:extLst>
                        <a:ext uri="{9D8B030D-6E8A-4147-A177-3AD203B41FA5}">
                          <a16:colId xmlns:a16="http://schemas.microsoft.com/office/drawing/2014/main" val="3562356048"/>
                        </a:ext>
                      </a:extLst>
                    </a:gridCol>
                    <a:gridCol w="450215">
                      <a:extLst>
                        <a:ext uri="{9D8B030D-6E8A-4147-A177-3AD203B41FA5}">
                          <a16:colId xmlns:a16="http://schemas.microsoft.com/office/drawing/2014/main" val="967798701"/>
                        </a:ext>
                      </a:extLst>
                    </a:gridCol>
                    <a:gridCol w="450215">
                      <a:extLst>
                        <a:ext uri="{9D8B030D-6E8A-4147-A177-3AD203B41FA5}">
                          <a16:colId xmlns:a16="http://schemas.microsoft.com/office/drawing/2014/main" val="4284009359"/>
                        </a:ext>
                      </a:extLst>
                    </a:gridCol>
                    <a:gridCol w="450215">
                      <a:extLst>
                        <a:ext uri="{9D8B030D-6E8A-4147-A177-3AD203B41FA5}">
                          <a16:colId xmlns:a16="http://schemas.microsoft.com/office/drawing/2014/main" val="2315932930"/>
                        </a:ext>
                      </a:extLst>
                    </a:gridCol>
                    <a:gridCol w="449580">
                      <a:extLst>
                        <a:ext uri="{9D8B030D-6E8A-4147-A177-3AD203B41FA5}">
                          <a16:colId xmlns:a16="http://schemas.microsoft.com/office/drawing/2014/main" val="1567050352"/>
                        </a:ext>
                      </a:extLst>
                    </a:gridCol>
                    <a:gridCol w="450215">
                      <a:extLst>
                        <a:ext uri="{9D8B030D-6E8A-4147-A177-3AD203B41FA5}">
                          <a16:colId xmlns:a16="http://schemas.microsoft.com/office/drawing/2014/main" val="740085697"/>
                        </a:ext>
                      </a:extLst>
                    </a:gridCol>
                    <a:gridCol w="525145">
                      <a:extLst>
                        <a:ext uri="{9D8B030D-6E8A-4147-A177-3AD203B41FA5}">
                          <a16:colId xmlns:a16="http://schemas.microsoft.com/office/drawing/2014/main" val="1986044772"/>
                        </a:ext>
                      </a:extLst>
                    </a:gridCol>
                    <a:gridCol w="774700">
                      <a:extLst>
                        <a:ext uri="{9D8B030D-6E8A-4147-A177-3AD203B41FA5}">
                          <a16:colId xmlns:a16="http://schemas.microsoft.com/office/drawing/2014/main" val="3301334442"/>
                        </a:ext>
                      </a:extLst>
                    </a:gridCol>
                  </a:tblGrid>
                  <a:tr h="320040">
                    <a:tc>
                      <a:txBody>
                        <a:bodyPr/>
                        <a:lstStyle/>
                        <a:p>
                          <a:pPr marL="0" marR="0" algn="ctr">
                            <a:spcBef>
                              <a:spcPts val="600"/>
                            </a:spcBef>
                            <a:spcAft>
                              <a:spcPts val="600"/>
                            </a:spcAft>
                            <a:tabLst>
                              <a:tab pos="228600" algn="l"/>
                            </a:tabLst>
                          </a:pPr>
                          <a:r>
                            <a:rPr lang="en-US" sz="1600" i="1" dirty="0">
                              <a:effectLst/>
                            </a:rPr>
                            <a:t>k</a:t>
                          </a:r>
                          <a:endPar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8</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16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32</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64</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just">
                            <a:spcBef>
                              <a:spcPts val="600"/>
                            </a:spcBef>
                            <a:spcAft>
                              <a:spcPts val="600"/>
                            </a:spcAft>
                            <a:tabLst>
                              <a:tab pos="228600" algn="l"/>
                            </a:tabLst>
                          </a:pPr>
                          <a:r>
                            <a:rPr lang="en-US" sz="1600" dirty="0">
                              <a:effectLst/>
                            </a:rPr>
                            <a:t>128</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256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ru-RU"/>
                        </a:p>
                      </a:txBody>
                      <a:tcPr marL="44450" marR="44450" marT="0" marB="0" anchor="ctr">
                        <a:blipFill>
                          <a:blip r:embed="rId7"/>
                          <a:stretch>
                            <a:fillRect l="-403937" t="-7547" r="-1575" b="-126415"/>
                          </a:stretch>
                        </a:blipFill>
                      </a:tcPr>
                    </a:tc>
                    <a:extLst>
                      <a:ext uri="{0D108BD9-81ED-4DB2-BD59-A6C34878D82A}">
                        <a16:rowId xmlns:a16="http://schemas.microsoft.com/office/drawing/2014/main" val="3668618947"/>
                      </a:ext>
                    </a:extLst>
                  </a:tr>
                  <a:tr h="320040">
                    <a:tc>
                      <a:txBody>
                        <a:bodyPr/>
                        <a:lstStyle/>
                        <a:p>
                          <a:endParaRPr lang="ru-RU"/>
                        </a:p>
                      </a:txBody>
                      <a:tcPr marL="44450" marR="44450" marT="0" marB="0" anchor="ctr">
                        <a:blipFill>
                          <a:blip r:embed="rId7"/>
                          <a:stretch>
                            <a:fillRect l="-1818" t="-107547" r="-1065455" b="-26415"/>
                          </a:stretch>
                        </a:blipFill>
                      </a:tcPr>
                    </a:tc>
                    <a:tc>
                      <a:txBody>
                        <a:bodyPr/>
                        <a:lstStyle/>
                        <a:p>
                          <a:pPr marL="0" marR="0" algn="ctr">
                            <a:spcBef>
                              <a:spcPts val="600"/>
                            </a:spcBef>
                            <a:spcAft>
                              <a:spcPts val="600"/>
                            </a:spcAft>
                            <a:tabLst>
                              <a:tab pos="228600" algn="l"/>
                            </a:tabLst>
                          </a:pPr>
                          <a:r>
                            <a:rPr lang="en-US" sz="1600">
                              <a:effectLst/>
                            </a:rPr>
                            <a:t>1.76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2.06</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dirty="0">
                              <a:effectLst/>
                            </a:rPr>
                            <a:t>2.35</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dirty="0">
                              <a:effectLst/>
                            </a:rPr>
                            <a:t>2.63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2.91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marL="0" marR="0" algn="ctr">
                            <a:spcBef>
                              <a:spcPts val="600"/>
                            </a:spcBef>
                            <a:spcAft>
                              <a:spcPts val="600"/>
                            </a:spcAft>
                            <a:tabLst>
                              <a:tab pos="228600" algn="l"/>
                            </a:tabLst>
                          </a:pPr>
                          <a:r>
                            <a:rPr lang="en-US" sz="1600">
                              <a:effectLst/>
                            </a:rPr>
                            <a:t>3.19</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endParaRPr lang="ru-RU"/>
                        </a:p>
                      </a:txBody>
                      <a:tcPr marL="44450" marR="44450" marT="0" marB="0" anchor="ctr">
                        <a:blipFill>
                          <a:blip r:embed="rId7"/>
                          <a:stretch>
                            <a:fillRect l="-403937" t="-107547" r="-1575" b="-26415"/>
                          </a:stretch>
                        </a:blipFill>
                      </a:tcPr>
                    </a:tc>
                    <a:extLst>
                      <a:ext uri="{0D108BD9-81ED-4DB2-BD59-A6C34878D82A}">
                        <a16:rowId xmlns:a16="http://schemas.microsoft.com/office/drawing/2014/main" val="2267490501"/>
                      </a:ext>
                    </a:extLst>
                  </a:tr>
                </a:tbl>
              </a:graphicData>
            </a:graphic>
          </p:graphicFrame>
        </mc:Fallback>
      </mc:AlternateContent>
    </p:spTree>
    <p:extLst>
      <p:ext uri="{BB962C8B-B14F-4D97-AF65-F5344CB8AC3E}">
        <p14:creationId xmlns:p14="http://schemas.microsoft.com/office/powerpoint/2010/main" val="2560863275"/>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Rectangle 9">
            <a:extLst>
              <a:ext uri="{FF2B5EF4-FFF2-40B4-BE49-F238E27FC236}">
                <a16:creationId xmlns:a16="http://schemas.microsoft.com/office/drawing/2014/main" id="{33B1A410-47C6-4B93-B6A7-5CB27EF4CC11}"/>
              </a:ext>
            </a:extLst>
          </p:cNvPr>
          <p:cNvSpPr>
            <a:spLocks noChangeArrowheads="1"/>
          </p:cNvSpPr>
          <p:nvPr/>
        </p:nvSpPr>
        <p:spPr bwMode="auto">
          <a:xfrm>
            <a:off x="349250" y="219291"/>
            <a:ext cx="8445500" cy="5510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US" sz="2400" b="1" dirty="0" smtClean="0">
                <a:solidFill>
                  <a:schemeClr val="accent2"/>
                </a:solidFill>
              </a:rPr>
              <a:t>Classical </a:t>
            </a:r>
            <a:r>
              <a:rPr lang="en-US" sz="2400" b="1" dirty="0" err="1" smtClean="0">
                <a:solidFill>
                  <a:schemeClr val="accent2"/>
                </a:solidFill>
              </a:rPr>
              <a:t>Continualization</a:t>
            </a:r>
            <a:r>
              <a:rPr lang="en-US" sz="2400" b="1" dirty="0" smtClean="0">
                <a:solidFill>
                  <a:schemeClr val="accent2"/>
                </a:solidFill>
              </a:rPr>
              <a:t> (4)</a:t>
            </a:r>
            <a:endParaRPr lang="en-GB" altLang="en-US" sz="2400" b="1" dirty="0">
              <a:solidFill>
                <a:schemeClr val="accent2"/>
              </a:solidFill>
              <a:latin typeface="Arial" panose="020B0604020202020204" pitchFamily="34" charset="0"/>
            </a:endParaRPr>
          </a:p>
        </p:txBody>
      </p:sp>
      <p:sp>
        <p:nvSpPr>
          <p:cNvPr id="2083" name="Line 35">
            <a:extLst>
              <a:ext uri="{FF2B5EF4-FFF2-40B4-BE49-F238E27FC236}">
                <a16:creationId xmlns:a16="http://schemas.microsoft.com/office/drawing/2014/main" id="{A5934CC9-338D-4FD7-8529-17C7AD13C1B3}"/>
              </a:ext>
            </a:extLst>
          </p:cNvPr>
          <p:cNvSpPr>
            <a:spLocks noChangeShapeType="1"/>
          </p:cNvSpPr>
          <p:nvPr/>
        </p:nvSpPr>
        <p:spPr bwMode="auto">
          <a:xfrm>
            <a:off x="358775" y="774787"/>
            <a:ext cx="84359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13" name="Group 65">
            <a:extLst>
              <a:ext uri="{FF2B5EF4-FFF2-40B4-BE49-F238E27FC236}">
                <a16:creationId xmlns:a16="http://schemas.microsoft.com/office/drawing/2014/main" id="{8DCF8EB1-EFEE-44B2-8DA5-A5A63A6684AA}"/>
              </a:ext>
            </a:extLst>
          </p:cNvPr>
          <p:cNvGrpSpPr>
            <a:grpSpLocks/>
          </p:cNvGrpSpPr>
          <p:nvPr/>
        </p:nvGrpSpPr>
        <p:grpSpPr bwMode="auto">
          <a:xfrm>
            <a:off x="0" y="6476992"/>
            <a:ext cx="9144000" cy="428625"/>
            <a:chOff x="0" y="4080"/>
            <a:chExt cx="5760" cy="270"/>
          </a:xfrm>
        </p:grpSpPr>
        <p:sp>
          <p:nvSpPr>
            <p:cNvPr id="2114" name="Rectangle 66">
              <a:extLst>
                <a:ext uri="{FF2B5EF4-FFF2-40B4-BE49-F238E27FC236}">
                  <a16:creationId xmlns:a16="http://schemas.microsoft.com/office/drawing/2014/main" id="{0832EA5A-3B80-4BC9-913E-B26733E4E372}"/>
                </a:ext>
              </a:extLst>
            </p:cNvPr>
            <p:cNvSpPr>
              <a:spLocks noChangeArrowheads="1"/>
            </p:cNvSpPr>
            <p:nvPr/>
          </p:nvSpPr>
          <p:spPr bwMode="auto">
            <a:xfrm>
              <a:off x="0" y="4080"/>
              <a:ext cx="3600" cy="2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l"/>
              <a:r>
                <a:rPr lang="en-GB" altLang="en-US" sz="1600" dirty="0"/>
                <a:t>                         </a:t>
              </a:r>
              <a:r>
                <a:rPr lang="en-GB" altLang="en-US" sz="1200" dirty="0"/>
                <a:t>Igor </a:t>
              </a:r>
              <a:r>
                <a:rPr lang="en-GB" altLang="en-US" sz="1200" dirty="0" err="1"/>
                <a:t>Andrianov</a:t>
              </a:r>
              <a:r>
                <a:rPr lang="en-GB" altLang="en-US" sz="1200" dirty="0"/>
                <a:t> </a:t>
              </a:r>
            </a:p>
          </p:txBody>
        </p:sp>
        <p:sp>
          <p:nvSpPr>
            <p:cNvPr id="2115" name="Rectangle 67">
              <a:extLst>
                <a:ext uri="{FF2B5EF4-FFF2-40B4-BE49-F238E27FC236}">
                  <a16:creationId xmlns:a16="http://schemas.microsoft.com/office/drawing/2014/main" id="{D6866C57-1350-4BC9-AA70-2222C6CB7009}"/>
                </a:ext>
              </a:extLst>
            </p:cNvPr>
            <p:cNvSpPr>
              <a:spLocks noChangeArrowheads="1"/>
            </p:cNvSpPr>
            <p:nvPr/>
          </p:nvSpPr>
          <p:spPr bwMode="auto">
            <a:xfrm>
              <a:off x="5136" y="4080"/>
              <a:ext cx="624" cy="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360000" bIns="18000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r"/>
              <a:fld id="{0139B339-D717-42EB-8418-110EC5422C23}" type="slidenum">
                <a:rPr lang="en-GB" altLang="en-US" sz="1400" smtClean="0">
                  <a:solidFill>
                    <a:schemeClr val="tx1"/>
                  </a:solidFill>
                </a:rPr>
                <a:t>9</a:t>
              </a:fld>
              <a:endParaRPr lang="en-GB" altLang="en-US" dirty="0">
                <a:solidFill>
                  <a:schemeClr val="tx1"/>
                </a:solidFill>
              </a:endParaRPr>
            </a:p>
          </p:txBody>
        </p:sp>
        <p:sp>
          <p:nvSpPr>
            <p:cNvPr id="2116" name="Line 68">
              <a:extLst>
                <a:ext uri="{FF2B5EF4-FFF2-40B4-BE49-F238E27FC236}">
                  <a16:creationId xmlns:a16="http://schemas.microsoft.com/office/drawing/2014/main" id="{E82D4091-F254-48E5-9A66-892CAB22E4FD}"/>
                </a:ext>
              </a:extLst>
            </p:cNvPr>
            <p:cNvSpPr>
              <a:spLocks noChangeShapeType="1"/>
            </p:cNvSpPr>
            <p:nvPr/>
          </p:nvSpPr>
          <p:spPr bwMode="auto">
            <a:xfrm>
              <a:off x="226" y="4080"/>
              <a:ext cx="531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118" name="Rectangle 70">
                <a:extLst>
                  <a:ext uri="{FF2B5EF4-FFF2-40B4-BE49-F238E27FC236}">
                    <a16:creationId xmlns:a16="http://schemas.microsoft.com/office/drawing/2014/main" id="{FC5EBC22-AE8C-47A1-BEA4-CCC9FEC956FB}"/>
                  </a:ext>
                </a:extLst>
              </p:cNvPr>
              <p:cNvSpPr>
                <a:spLocks noChangeArrowheads="1"/>
              </p:cNvSpPr>
              <p:nvPr/>
            </p:nvSpPr>
            <p:spPr bwMode="auto">
              <a:xfrm>
                <a:off x="112487" y="1102046"/>
                <a:ext cx="8682263" cy="4122324"/>
              </a:xfrm>
              <a:prstGeom prst="rect">
                <a:avLst/>
              </a:prstGeom>
              <a:noFill/>
              <a:ln>
                <a:noFill/>
              </a:ln>
              <a:effectLst/>
              <a:extLst>
                <a:ext uri="{909E8E84-426E-40DD-AFC4-6F175D3DCCD1}">
                  <a14:hiddenFill>
                    <a:solidFill>
                      <a:schemeClr val="bg1"/>
                    </a:solidFill>
                  </a14:hiddenFill>
                </a:ext>
                <a:ext uri="{91240B29-F687-4F45-9708-019B960494DF}">
                  <a14:hiddenLine w="6350">
                    <a:solidFill>
                      <a:schemeClr val="folHlink"/>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lIns="360000" tIns="180000" rIns="360000" bIns="0">
                <a:spAutoFit/>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eaLnBrk="0" fontAlgn="base" hangingPunct="0">
                  <a:spcBef>
                    <a:spcPct val="0"/>
                  </a:spcBef>
                  <a:spcAft>
                    <a:spcPct val="0"/>
                  </a:spcAft>
                  <a:defRPr sz="4400">
                    <a:solidFill>
                      <a:schemeClr val="tx2"/>
                    </a:solidFill>
                    <a:latin typeface="Times New Roman" panose="02020603050405020304" pitchFamily="18" charset="0"/>
                  </a:defRPr>
                </a:lvl6pPr>
                <a:lvl7pPr marL="914400" algn="ctr" eaLnBrk="0" fontAlgn="base" hangingPunct="0">
                  <a:spcBef>
                    <a:spcPct val="0"/>
                  </a:spcBef>
                  <a:spcAft>
                    <a:spcPct val="0"/>
                  </a:spcAft>
                  <a:defRPr sz="4400">
                    <a:solidFill>
                      <a:schemeClr val="tx2"/>
                    </a:solidFill>
                    <a:latin typeface="Times New Roman" panose="02020603050405020304" pitchFamily="18" charset="0"/>
                  </a:defRPr>
                </a:lvl7pPr>
                <a:lvl8pPr marL="1371600" algn="ctr" eaLnBrk="0" fontAlgn="base" hangingPunct="0">
                  <a:spcBef>
                    <a:spcPct val="0"/>
                  </a:spcBef>
                  <a:spcAft>
                    <a:spcPct val="0"/>
                  </a:spcAft>
                  <a:defRPr sz="4400">
                    <a:solidFill>
                      <a:schemeClr val="tx2"/>
                    </a:solidFill>
                    <a:latin typeface="Times New Roman" panose="02020603050405020304" pitchFamily="18" charset="0"/>
                  </a:defRPr>
                </a:lvl8pPr>
                <a:lvl9pPr marL="1828800" algn="ctr" eaLnBrk="0" fontAlgn="base" hangingPunct="0">
                  <a:spcBef>
                    <a:spcPct val="0"/>
                  </a:spcBef>
                  <a:spcAft>
                    <a:spcPct val="0"/>
                  </a:spcAft>
                  <a:defRPr sz="4400">
                    <a:solidFill>
                      <a:schemeClr val="tx2"/>
                    </a:solidFill>
                    <a:latin typeface="Times New Roman" panose="02020603050405020304" pitchFamily="18" charset="0"/>
                  </a:defRPr>
                </a:lvl9pPr>
              </a:lstStyle>
              <a:p>
                <a:pPr marL="285750" indent="-285750" algn="l">
                  <a:buFont typeface="Arial" panose="020B0604020202020204" pitchFamily="34" charset="0"/>
                  <a:buChar char="•"/>
                </a:pPr>
                <a:r>
                  <a:rPr lang="en-US" sz="1600" dirty="0"/>
                  <a:t>For continuous system one has</a:t>
                </a:r>
              </a:p>
              <a:p>
                <a:r>
                  <a:rPr lang="en-US" sz="1600" dirty="0"/>
                  <a:t> </a:t>
                </a:r>
              </a:p>
              <a:p>
                <a14:m>
                  <m:oMath xmlns:m="http://schemas.openxmlformats.org/officeDocument/2006/math">
                    <m:r>
                      <a:rPr lang="en-US" sz="1600" i="1">
                        <a:latin typeface="Cambria Math" panose="02040503050406030204" pitchFamily="18" charset="0"/>
                      </a:rPr>
                      <m:t>𝜎</m:t>
                    </m:r>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𝑥</m:t>
                        </m:r>
                      </m:num>
                      <m:den>
                        <m:r>
                          <a:rPr lang="en-US" sz="1600" i="1">
                            <a:latin typeface="Cambria Math" panose="02040503050406030204" pitchFamily="18" charset="0"/>
                          </a:rPr>
                          <m:t>𝑙</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𝑙</m:t>
                        </m:r>
                      </m:num>
                      <m:den>
                        <m:r>
                          <a:rPr lang="en-US" sz="1600" i="1">
                            <a:latin typeface="Cambria Math" panose="02040503050406030204" pitchFamily="18" charset="0"/>
                          </a:rPr>
                          <m:t>𝜋</m:t>
                        </m:r>
                      </m:den>
                    </m:f>
                    <m:nary>
                      <m:naryPr>
                        <m:chr m:val="∑"/>
                        <m:ctrlPr>
                          <a:rPr lang="en-US" sz="1600" i="1">
                            <a:latin typeface="Cambria Math" panose="02040503050406030204" pitchFamily="18" charset="0"/>
                          </a:rPr>
                        </m:ctrlPr>
                      </m:naryPr>
                      <m:sub>
                        <m:r>
                          <a:rPr lang="en-US" sz="1600" i="1">
                            <a:latin typeface="Cambria Math" panose="02040503050406030204" pitchFamily="18" charset="0"/>
                          </a:rPr>
                          <m:t>𝑘</m:t>
                        </m:r>
                        <m:r>
                          <a:rPr lang="en-US" sz="1600" i="1">
                            <a:latin typeface="Cambria Math" panose="02040503050406030204" pitchFamily="18" charset="0"/>
                          </a:rPr>
                          <m:t>=1</m:t>
                        </m:r>
                      </m:sub>
                      <m:sup>
                        <m:r>
                          <a:rPr lang="en-US" sz="1600" i="1">
                            <a:latin typeface="Cambria Math" panose="02040503050406030204" pitchFamily="18" charset="0"/>
                          </a:rPr>
                          <m:t>𝑛</m:t>
                        </m:r>
                      </m:sup>
                      <m:e>
                        <m:f>
                          <m:fPr>
                            <m:ctrlPr>
                              <a:rPr lang="en-US" sz="1600" i="1">
                                <a:latin typeface="Cambria Math" panose="02040503050406030204" pitchFamily="18" charset="0"/>
                              </a:rPr>
                            </m:ctrlPr>
                          </m:fPr>
                          <m:num>
                            <m:func>
                              <m:funcPr>
                                <m:ctrlPr>
                                  <a:rPr lang="en-US" sz="1600" i="1">
                                    <a:latin typeface="Cambria Math" panose="02040503050406030204" pitchFamily="18" charset="0"/>
                                  </a:rPr>
                                </m:ctrlPr>
                              </m:funcPr>
                              <m:fName>
                                <m:r>
                                  <a:rPr lang="en-US" sz="1600" i="1">
                                    <a:latin typeface="Cambria Math" panose="02040503050406030204" pitchFamily="18" charset="0"/>
                                  </a:rPr>
                                  <m:t>𝑠𝑖𝑛</m:t>
                                </m:r>
                              </m:fName>
                              <m:e>
                                <m:f>
                                  <m:fPr>
                                    <m:ctrlPr>
                                      <a:rPr lang="en-US" sz="1600" i="1">
                                        <a:latin typeface="Cambria Math" panose="02040503050406030204" pitchFamily="18" charset="0"/>
                                      </a:rPr>
                                    </m:ctrlPr>
                                  </m:fPr>
                                  <m:num>
                                    <m:r>
                                      <a:rPr lang="en-US" sz="1600" i="1">
                                        <a:latin typeface="Cambria Math" panose="02040503050406030204" pitchFamily="18" charset="0"/>
                                      </a:rPr>
                                      <m:t>𝑘</m:t>
                                    </m:r>
                                    <m:r>
                                      <a:rPr lang="en-US" sz="1600" i="1">
                                        <a:latin typeface="Cambria Math" panose="02040503050406030204" pitchFamily="18" charset="0"/>
                                      </a:rPr>
                                      <m:t>𝜋</m:t>
                                    </m:r>
                                    <m:r>
                                      <a:rPr lang="en-US" sz="1600" i="1">
                                        <a:latin typeface="Cambria Math" panose="02040503050406030204" pitchFamily="18" charset="0"/>
                                      </a:rPr>
                                      <m:t>𝑥</m:t>
                                    </m:r>
                                  </m:num>
                                  <m:den>
                                    <m:r>
                                      <a:rPr lang="en-US" sz="1600" i="1">
                                        <a:latin typeface="Cambria Math" panose="02040503050406030204" pitchFamily="18" charset="0"/>
                                      </a:rPr>
                                      <m:t>𝑙</m:t>
                                    </m:r>
                                  </m:den>
                                </m:f>
                              </m:e>
                            </m:func>
                          </m:num>
                          <m:den>
                            <m:r>
                              <a:rPr lang="en-US" sz="1600" i="1">
                                <a:latin typeface="Cambria Math" panose="02040503050406030204" pitchFamily="18" charset="0"/>
                              </a:rPr>
                              <m:t>𝑘</m:t>
                            </m:r>
                          </m:den>
                        </m:f>
                        <m:func>
                          <m:funcPr>
                            <m:ctrlPr>
                              <a:rPr lang="en-US" sz="1600" i="1">
                                <a:latin typeface="Cambria Math" panose="02040503050406030204" pitchFamily="18" charset="0"/>
                              </a:rPr>
                            </m:ctrlPr>
                          </m:funcPr>
                          <m:fName>
                            <m:r>
                              <a:rPr lang="en-US" sz="1600" i="1">
                                <a:latin typeface="Cambria Math" panose="02040503050406030204" pitchFamily="18" charset="0"/>
                              </a:rPr>
                              <m:t>𝑐𝑜𝑠</m:t>
                            </m:r>
                          </m:fName>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𝛼</m:t>
                                    </m:r>
                                  </m:e>
                                  <m:sub>
                                    <m:r>
                                      <a:rPr lang="en-US" sz="1600" i="1">
                                        <a:latin typeface="Cambria Math" panose="02040503050406030204" pitchFamily="18" charset="0"/>
                                      </a:rPr>
                                      <m:t>𝑘</m:t>
                                    </m:r>
                                  </m:sub>
                                </m:sSub>
                                <m:r>
                                  <a:rPr lang="en-US" sz="1600" i="1">
                                    <a:latin typeface="Cambria Math" panose="02040503050406030204" pitchFamily="18" charset="0"/>
                                  </a:rPr>
                                  <m:t>𝑡</m:t>
                                </m:r>
                              </m:e>
                            </m:d>
                          </m:e>
                        </m:func>
                      </m:e>
                    </m:nary>
                  </m:oMath>
                </a14:m>
                <a:r>
                  <a:rPr lang="en-US" sz="1600" dirty="0" smtClean="0"/>
                  <a:t>.                                                  </a:t>
                </a:r>
                <a:r>
                  <a:rPr lang="en-US" sz="1600" dirty="0"/>
                  <a:t>(9)</a:t>
                </a:r>
              </a:p>
              <a:p>
                <a:r>
                  <a:rPr lang="en-US" sz="1600" dirty="0"/>
                  <a:t> </a:t>
                </a:r>
              </a:p>
              <a:p>
                <a:pPr marL="285750" indent="-285750" algn="l">
                  <a:buFont typeface="Arial" panose="020B0604020202020204" pitchFamily="34" charset="0"/>
                  <a:buChar char="•"/>
                </a:pPr>
                <a:r>
                  <a:rPr lang="en-US" sz="1600" dirty="0"/>
                  <a:t>Exact solution of discrete system </a:t>
                </a:r>
              </a:p>
              <a:p>
                <a:r>
                  <a:rPr lang="en-US" sz="1600" dirty="0"/>
                  <a:t> </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𝜎</m:t>
                        </m:r>
                      </m:e>
                      <m:sub>
                        <m:r>
                          <a:rPr lang="en-US" sz="1600" i="1">
                            <a:latin typeface="Cambria Math" panose="02040503050406030204" pitchFamily="18" charset="0"/>
                          </a:rPr>
                          <m:t>𝑗</m:t>
                        </m:r>
                      </m:sub>
                    </m:sSub>
                    <m:r>
                      <a:rPr lang="en-US" sz="1600" i="1">
                        <a:latin typeface="Cambria Math" panose="02040503050406030204" pitchFamily="18" charset="0"/>
                      </a:rPr>
                      <m:t>=1−</m:t>
                    </m:r>
                    <m:f>
                      <m:fPr>
                        <m:ctrlPr>
                          <a:rPr lang="en-US" sz="1600" i="1">
                            <a:latin typeface="Cambria Math" panose="02040503050406030204" pitchFamily="18" charset="0"/>
                          </a:rPr>
                        </m:ctrlPr>
                      </m:fPr>
                      <m:num>
                        <m:r>
                          <a:rPr lang="en-US" sz="1600" i="1">
                            <a:latin typeface="Cambria Math" panose="02040503050406030204" pitchFamily="18" charset="0"/>
                          </a:rPr>
                          <m:t>𝑗𝑙</m:t>
                        </m:r>
                      </m:num>
                      <m:den>
                        <m:r>
                          <a:rPr lang="en-US" sz="1600" i="1">
                            <a:latin typeface="Cambria Math" panose="02040503050406030204" pitchFamily="18" charset="0"/>
                          </a:rPr>
                          <m:t>𝑛</m:t>
                        </m:r>
                        <m:r>
                          <a:rPr lang="en-US" sz="1600" i="1">
                            <a:latin typeface="Cambria Math" panose="02040503050406030204" pitchFamily="18" charset="0"/>
                          </a:rPr>
                          <m:t>+1</m:t>
                        </m:r>
                      </m:den>
                    </m:f>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𝑙</m:t>
                        </m:r>
                      </m:num>
                      <m:den>
                        <m:r>
                          <a:rPr lang="en-US" sz="1600" i="1">
                            <a:latin typeface="Cambria Math" panose="02040503050406030204" pitchFamily="18" charset="0"/>
                          </a:rPr>
                          <m:t>𝑛</m:t>
                        </m:r>
                        <m:r>
                          <a:rPr lang="en-US" sz="1600" i="1">
                            <a:latin typeface="Cambria Math" panose="02040503050406030204" pitchFamily="18" charset="0"/>
                          </a:rPr>
                          <m:t>+1</m:t>
                        </m:r>
                      </m:den>
                    </m:f>
                    <m:nary>
                      <m:naryPr>
                        <m:chr m:val="∑"/>
                        <m:ctrlPr>
                          <a:rPr lang="en-US" sz="1600" i="1">
                            <a:latin typeface="Cambria Math" panose="02040503050406030204" pitchFamily="18" charset="0"/>
                          </a:rPr>
                        </m:ctrlPr>
                      </m:naryPr>
                      <m:sub>
                        <m:r>
                          <a:rPr lang="en-US" sz="1600" i="1">
                            <a:latin typeface="Cambria Math" panose="02040503050406030204" pitchFamily="18" charset="0"/>
                          </a:rPr>
                          <m:t>𝑘</m:t>
                        </m:r>
                        <m:r>
                          <a:rPr lang="en-US" sz="1600" i="1">
                            <a:latin typeface="Cambria Math" panose="02040503050406030204" pitchFamily="18" charset="0"/>
                          </a:rPr>
                          <m:t>=1</m:t>
                        </m:r>
                      </m:sub>
                      <m:sup>
                        <m:r>
                          <a:rPr lang="en-US" sz="1600" i="1">
                            <a:latin typeface="Cambria Math" panose="02040503050406030204" pitchFamily="18" charset="0"/>
                          </a:rPr>
                          <m:t>𝑛</m:t>
                        </m:r>
                      </m:sup>
                      <m:e>
                        <m:func>
                          <m:funcPr>
                            <m:ctrlPr>
                              <a:rPr lang="en-US" sz="1600" i="1">
                                <a:latin typeface="Cambria Math" panose="02040503050406030204" pitchFamily="18" charset="0"/>
                              </a:rPr>
                            </m:ctrlPr>
                          </m:funcPr>
                          <m:fName>
                            <m:r>
                              <a:rPr lang="en-US" sz="1600" i="1">
                                <a:latin typeface="Cambria Math" panose="02040503050406030204" pitchFamily="18" charset="0"/>
                              </a:rPr>
                              <m:t>𝑠𝑖𝑛</m:t>
                            </m:r>
                          </m:fName>
                          <m:e>
                            <m:f>
                              <m:fPr>
                                <m:ctrlPr>
                                  <a:rPr lang="en-US" sz="1600" i="1">
                                    <a:latin typeface="Cambria Math" panose="02040503050406030204" pitchFamily="18" charset="0"/>
                                  </a:rPr>
                                </m:ctrlPr>
                              </m:fPr>
                              <m:num>
                                <m:r>
                                  <a:rPr lang="en-US" sz="1600" i="1">
                                    <a:latin typeface="Cambria Math" panose="02040503050406030204" pitchFamily="18" charset="0"/>
                                  </a:rPr>
                                  <m:t>𝜋</m:t>
                                </m:r>
                                <m:r>
                                  <a:rPr lang="en-US" sz="1600" i="1">
                                    <a:latin typeface="Cambria Math" panose="02040503050406030204" pitchFamily="18" charset="0"/>
                                  </a:rPr>
                                  <m:t>𝑘𝑗</m:t>
                                </m:r>
                              </m:num>
                              <m:den>
                                <m:r>
                                  <a:rPr lang="en-US" sz="1600" i="1">
                                    <a:latin typeface="Cambria Math" panose="02040503050406030204" pitchFamily="18" charset="0"/>
                                  </a:rPr>
                                  <m:t>𝑛</m:t>
                                </m:r>
                                <m:r>
                                  <a:rPr lang="en-US" sz="1600" i="1">
                                    <a:latin typeface="Cambria Math" panose="02040503050406030204" pitchFamily="18" charset="0"/>
                                  </a:rPr>
                                  <m:t>+1</m:t>
                                </m:r>
                              </m:den>
                            </m:f>
                          </m:e>
                        </m:func>
                        <m:r>
                          <a:rPr lang="en-US" sz="1600" i="1">
                            <a:latin typeface="Cambria Math" panose="02040503050406030204" pitchFamily="18" charset="0"/>
                          </a:rPr>
                          <m:t>𝑐𝑡𝑔</m:t>
                        </m:r>
                      </m:e>
                    </m:nary>
                    <m:f>
                      <m:fPr>
                        <m:ctrlPr>
                          <a:rPr lang="en-US" sz="1600" i="1">
                            <a:latin typeface="Cambria Math" panose="02040503050406030204" pitchFamily="18" charset="0"/>
                          </a:rPr>
                        </m:ctrlPr>
                      </m:fPr>
                      <m:num>
                        <m:r>
                          <a:rPr lang="en-US" sz="1600" i="1">
                            <a:latin typeface="Cambria Math" panose="02040503050406030204" pitchFamily="18" charset="0"/>
                          </a:rPr>
                          <m:t>𝜋</m:t>
                        </m:r>
                        <m:r>
                          <a:rPr lang="en-US" sz="1600" i="1">
                            <a:latin typeface="Cambria Math" panose="02040503050406030204" pitchFamily="18" charset="0"/>
                          </a:rPr>
                          <m:t>𝑘</m:t>
                        </m:r>
                      </m:num>
                      <m:den>
                        <m:r>
                          <a:rPr lang="en-US" sz="1600" i="1">
                            <a:latin typeface="Cambria Math" panose="02040503050406030204" pitchFamily="18" charset="0"/>
                          </a:rPr>
                          <m:t>2</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den>
                    </m:f>
                    <m:func>
                      <m:funcPr>
                        <m:ctrlPr>
                          <a:rPr lang="en-US" sz="1600" i="1">
                            <a:latin typeface="Cambria Math" panose="02040503050406030204" pitchFamily="18" charset="0"/>
                          </a:rPr>
                        </m:ctrlPr>
                      </m:funcPr>
                      <m:fName>
                        <m:r>
                          <a:rPr lang="en-US" sz="1600" i="1">
                            <a:latin typeface="Cambria Math" panose="02040503050406030204" pitchFamily="18" charset="0"/>
                          </a:rPr>
                          <m:t>𝑐𝑜𝑠</m:t>
                        </m:r>
                      </m:fName>
                      <m:e>
                        <m:r>
                          <a:rPr lang="en-US" sz="1600" i="1">
                            <a:latin typeface="Cambria Math" panose="02040503050406030204" pitchFamily="18" charset="0"/>
                          </a:rPr>
                          <m:t>(</m:t>
                        </m:r>
                      </m:e>
                    </m:func>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𝑘</m:t>
                        </m:r>
                      </m:sub>
                    </m:sSub>
                    <m:r>
                      <a:rPr lang="en-US" sz="1600" i="1">
                        <a:latin typeface="Cambria Math" panose="02040503050406030204" pitchFamily="18" charset="0"/>
                      </a:rPr>
                      <m:t>𝑡</m:t>
                    </m:r>
                    <m:r>
                      <a:rPr lang="en-US" sz="1600" i="1">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=0,1,…,</m:t>
                    </m:r>
                    <m:r>
                      <a:rPr lang="en-US" sz="1600" i="1">
                        <a:latin typeface="Cambria Math" panose="02040503050406030204" pitchFamily="18" charset="0"/>
                      </a:rPr>
                      <m:t>𝑛</m:t>
                    </m:r>
                    <m:r>
                      <a:rPr lang="en-US" sz="1600" i="1">
                        <a:latin typeface="Cambria Math" panose="02040503050406030204" pitchFamily="18" charset="0"/>
                      </a:rPr>
                      <m:t>.</m:t>
                    </m:r>
                  </m:oMath>
                </a14:m>
                <a:r>
                  <a:rPr lang="en-US" sz="1600" dirty="0"/>
                  <a:t>   (10)</a:t>
                </a:r>
              </a:p>
              <a:p>
                <a:r>
                  <a:rPr lang="en-US" sz="1600" dirty="0"/>
                  <a:t> </a:t>
                </a:r>
              </a:p>
              <a:p>
                <a:pPr marL="285750" indent="-285750" algn="l">
                  <a:buFont typeface="Arial" panose="020B0604020202020204" pitchFamily="34" charset="0"/>
                  <a:buChar char="•"/>
                </a:pPr>
                <a:r>
                  <a:rPr lang="en-US" sz="1600" dirty="0"/>
                  <a:t>Coefficients</a:t>
                </a:r>
              </a:p>
              <a:p>
                <a:r>
                  <a:rPr lang="en-US" sz="1600" dirty="0"/>
                  <a:t> </a:t>
                </a:r>
              </a:p>
              <a:p>
                <a:r>
                  <a:rPr lang="en-US" sz="1600" dirty="0"/>
                  <a:t>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𝑙</m:t>
                        </m:r>
                      </m:num>
                      <m:den>
                        <m:r>
                          <a:rPr lang="en-US" sz="1600" i="1">
                            <a:latin typeface="Cambria Math" panose="02040503050406030204" pitchFamily="18" charset="0"/>
                          </a:rPr>
                          <m:t>𝑛</m:t>
                        </m:r>
                        <m:r>
                          <a:rPr lang="en-US" sz="1600" i="1">
                            <a:latin typeface="Cambria Math" panose="02040503050406030204" pitchFamily="18" charset="0"/>
                          </a:rPr>
                          <m:t>+1</m:t>
                        </m:r>
                      </m:den>
                    </m:f>
                    <m:r>
                      <a:rPr lang="en-US" sz="1600" i="1">
                        <a:latin typeface="Cambria Math" panose="02040503050406030204" pitchFamily="18" charset="0"/>
                      </a:rPr>
                      <m:t>𝑐𝑡𝑔</m:t>
                    </m:r>
                    <m:f>
                      <m:fPr>
                        <m:ctrlPr>
                          <a:rPr lang="en-US" sz="1600" i="1">
                            <a:latin typeface="Cambria Math" panose="02040503050406030204" pitchFamily="18" charset="0"/>
                          </a:rPr>
                        </m:ctrlPr>
                      </m:fPr>
                      <m:num>
                        <m:r>
                          <a:rPr lang="en-US" sz="1600" i="1">
                            <a:latin typeface="Cambria Math" panose="02040503050406030204" pitchFamily="18" charset="0"/>
                          </a:rPr>
                          <m:t>𝜋</m:t>
                        </m:r>
                        <m:r>
                          <a:rPr lang="en-US" sz="1600" i="1">
                            <a:latin typeface="Cambria Math" panose="02040503050406030204" pitchFamily="18" charset="0"/>
                          </a:rPr>
                          <m:t>𝑘</m:t>
                        </m:r>
                      </m:num>
                      <m:den>
                        <m:r>
                          <a:rPr lang="en-US" sz="1600" i="1">
                            <a:latin typeface="Cambria Math" panose="02040503050406030204" pitchFamily="18" charset="0"/>
                          </a:rPr>
                          <m:t>2</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+1</m:t>
                            </m:r>
                          </m:e>
                        </m:d>
                      </m:den>
                    </m:f>
                  </m:oMath>
                </a14:m>
                <a:r>
                  <a:rPr lang="en-US" sz="1600" dirty="0"/>
                  <a:t>  and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2</m:t>
                        </m:r>
                        <m:r>
                          <a:rPr lang="en-US" sz="1600" i="1">
                            <a:latin typeface="Cambria Math" panose="02040503050406030204" pitchFamily="18" charset="0"/>
                          </a:rPr>
                          <m:t>𝑙</m:t>
                        </m:r>
                      </m:num>
                      <m:den>
                        <m:r>
                          <a:rPr lang="en-US" sz="1600" i="1">
                            <a:latin typeface="Cambria Math" panose="02040503050406030204" pitchFamily="18" charset="0"/>
                          </a:rPr>
                          <m:t>𝜋</m:t>
                        </m:r>
                        <m:r>
                          <a:rPr lang="en-US" sz="1600" i="1">
                            <a:latin typeface="Cambria Math" panose="02040503050406030204" pitchFamily="18" charset="0"/>
                          </a:rPr>
                          <m:t>𝑘</m:t>
                        </m:r>
                      </m:den>
                    </m:f>
                  </m:oMath>
                </a14:m>
                <a:r>
                  <a:rPr lang="en-US" sz="1600" dirty="0"/>
                  <a:t>                                                     </a:t>
                </a:r>
              </a:p>
              <a:p>
                <a:r>
                  <a:rPr lang="en-US" sz="1600" dirty="0"/>
                  <a:t> </a:t>
                </a:r>
              </a:p>
              <a:p>
                <a:r>
                  <a:rPr lang="en-US" sz="1600" dirty="0"/>
                  <a:t>are close to each other only for </a:t>
                </a:r>
                <a14:m>
                  <m:oMath xmlns:m="http://schemas.openxmlformats.org/officeDocument/2006/math">
                    <m:r>
                      <a:rPr lang="en-US" sz="1600" i="1">
                        <a:latin typeface="Cambria Math" panose="02040503050406030204" pitchFamily="18" charset="0"/>
                      </a:rPr>
                      <m:t>𝑘</m:t>
                    </m:r>
                    <m:r>
                      <a:rPr lang="en-US" sz="1600" i="1">
                        <a:latin typeface="Cambria Math" panose="02040503050406030204" pitchFamily="18" charset="0"/>
                      </a:rPr>
                      <m:t>&lt;&lt;</m:t>
                    </m:r>
                    <m:r>
                      <a:rPr lang="en-US" sz="1600" i="1">
                        <a:latin typeface="Cambria Math" panose="02040503050406030204" pitchFamily="18" charset="0"/>
                      </a:rPr>
                      <m:t>𝑛</m:t>
                    </m:r>
                    <m:r>
                      <a:rPr lang="en-US" sz="1600" i="1">
                        <a:latin typeface="Cambria Math" panose="02040503050406030204" pitchFamily="18" charset="0"/>
                      </a:rPr>
                      <m:t>+1.</m:t>
                    </m:r>
                  </m:oMath>
                </a14:m>
                <a:endParaRPr lang="en-US" sz="1600" dirty="0"/>
              </a:p>
              <a:p>
                <a:pPr marL="285750" indent="-285750" algn="l">
                  <a:buFont typeface="Arial" panose="020B0604020202020204" pitchFamily="34" charset="0"/>
                  <a:buChar char="•"/>
                </a:pPr>
                <a:endParaRPr lang="en-US" sz="1600" dirty="0"/>
              </a:p>
            </p:txBody>
          </p:sp>
        </mc:Choice>
        <mc:Fallback xmlns="">
          <p:sp>
            <p:nvSpPr>
              <p:cNvPr id="2118" name="Rectangle 70">
                <a:extLst>
                  <a:ext uri="{FF2B5EF4-FFF2-40B4-BE49-F238E27FC236}">
                    <a16:creationId xmlns:a16="http://schemas.microsoft.com/office/drawing/2014/main" id="{FC5EBC22-AE8C-47A1-BEA4-CCC9FEC956FB}"/>
                  </a:ext>
                </a:extLst>
              </p:cNvPr>
              <p:cNvSpPr>
                <a:spLocks noRot="1" noChangeAspect="1" noMove="1" noResize="1" noEditPoints="1" noAdjustHandles="1" noChangeArrowheads="1" noChangeShapeType="1" noTextEdit="1"/>
              </p:cNvSpPr>
              <p:nvPr/>
            </p:nvSpPr>
            <p:spPr bwMode="auto">
              <a:xfrm>
                <a:off x="112487" y="1102046"/>
                <a:ext cx="8682263" cy="4122324"/>
              </a:xfrm>
              <a:prstGeom prst="rect">
                <a:avLst/>
              </a:prstGeom>
              <a:blipFill>
                <a:blip r:embed="rId4"/>
                <a:stretch>
                  <a:fillRect/>
                </a:stretch>
              </a:blip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graphicFrame>
        <p:nvGraphicFramePr>
          <p:cNvPr id="2147" name="Object 99">
            <a:extLst>
              <a:ext uri="{FF2B5EF4-FFF2-40B4-BE49-F238E27FC236}">
                <a16:creationId xmlns:a16="http://schemas.microsoft.com/office/drawing/2014/main" id="{E9BBB4E8-EC28-4B07-8B54-58D5274775F1}"/>
              </a:ext>
            </a:extLst>
          </p:cNvPr>
          <p:cNvGraphicFramePr>
            <a:graphicFrameLocks noChangeAspect="1"/>
          </p:cNvGraphicFramePr>
          <p:nvPr/>
        </p:nvGraphicFramePr>
        <p:xfrm>
          <a:off x="0" y="6466346"/>
          <a:ext cx="1439906" cy="391654"/>
        </p:xfrm>
        <a:graphic>
          <a:graphicData uri="http://schemas.openxmlformats.org/presentationml/2006/ole">
            <mc:AlternateContent xmlns:mc="http://schemas.openxmlformats.org/markup-compatibility/2006">
              <mc:Choice xmlns:v="urn:schemas-microsoft-com:vml" Requires="v">
                <p:oleObj spid="_x0000_s120982" name="Bitmap" r:id="rId5" imgW="2381582" imgH="647619" progId="Paint.Picture">
                  <p:embed/>
                </p:oleObj>
              </mc:Choice>
              <mc:Fallback>
                <p:oleObj name="Bitmap" r:id="rId5" imgW="2381582" imgH="647619" progId="Paint.Picture">
                  <p:embed/>
                  <p:pic>
                    <p:nvPicPr>
                      <p:cNvPr id="2147" name="Object 99">
                        <a:extLst>
                          <a:ext uri="{FF2B5EF4-FFF2-40B4-BE49-F238E27FC236}">
                            <a16:creationId xmlns:a16="http://schemas.microsoft.com/office/drawing/2014/main" id="{E9BBB4E8-EC28-4B07-8B54-58D5274775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466346"/>
                        <a:ext cx="1439906" cy="391654"/>
                      </a:xfrm>
                      <a:prstGeom prst="rect">
                        <a:avLst/>
                      </a:prstGeom>
                      <a:noFill/>
                      <a:ln>
                        <a:noFill/>
                      </a:ln>
                      <a:effectLst/>
                    </p:spPr>
                  </p:pic>
                </p:oleObj>
              </mc:Fallback>
            </mc:AlternateContent>
          </a:graphicData>
        </a:graphic>
      </p:graphicFrame>
      <p:sp>
        <p:nvSpPr>
          <p:cNvPr id="23" name="Rectangle 23">
            <a:extLst>
              <a:ext uri="{FF2B5EF4-FFF2-40B4-BE49-F238E27FC236}">
                <a16:creationId xmlns:a16="http://schemas.microsoft.com/office/drawing/2014/main" id="{4C847771-D65A-4757-8207-C1DEF4E4886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folHlink"/>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21">
            <a:extLst>
              <a:ext uri="{FF2B5EF4-FFF2-40B4-BE49-F238E27FC236}">
                <a16:creationId xmlns:a16="http://schemas.microsoft.com/office/drawing/2014/main" id="{1D6A4B82-3928-4AE6-B87F-75E205DC142B}"/>
              </a:ext>
            </a:extLst>
          </p:cNvPr>
          <p:cNvSpPr>
            <a:spLocks noChangeArrowheads="1"/>
          </p:cNvSpPr>
          <p:nvPr/>
        </p:nvSpPr>
        <p:spPr bwMode="auto">
          <a:xfrm>
            <a:off x="112487" y="17938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13102072"/>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altLang="en-US" sz="16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folHlink"/>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fr-FR" altLang="en-US" sz="16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6084</TotalTime>
  <Words>1473</Words>
  <Application>Microsoft Office PowerPoint</Application>
  <PresentationFormat>Экран (4:3)</PresentationFormat>
  <Paragraphs>444</Paragraphs>
  <Slides>22</Slides>
  <Notes>22</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8" baseType="lpstr">
      <vt:lpstr>Arial</vt:lpstr>
      <vt:lpstr>Calibri</vt:lpstr>
      <vt:lpstr>Cambria Math</vt:lpstr>
      <vt:lpstr>Times New Roman</vt:lpstr>
      <vt:lpstr>Оформление по умолчанию</vt:lpstr>
      <vt:lpstr>Bitmap</vt:lpstr>
      <vt:lpstr>Mathematical Models in Pure and Applied Mathematics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UMR-CNRS 6634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Andrianov</dc:creator>
  <cp:lastModifiedBy>Gala Star</cp:lastModifiedBy>
  <cp:revision>673</cp:revision>
  <dcterms:created xsi:type="dcterms:W3CDTF">2004-06-14T15:31:52Z</dcterms:created>
  <dcterms:modified xsi:type="dcterms:W3CDTF">2024-03-18T20:42:17Z</dcterms:modified>
</cp:coreProperties>
</file>